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3"/>
  </p:notesMasterIdLst>
  <p:handoutMasterIdLst>
    <p:handoutMasterId r:id="rId64"/>
  </p:handoutMasterIdLst>
  <p:sldIdLst>
    <p:sldId id="256" r:id="rId2"/>
    <p:sldId id="345" r:id="rId3"/>
    <p:sldId id="331" r:id="rId4"/>
    <p:sldId id="347" r:id="rId5"/>
    <p:sldId id="329" r:id="rId6"/>
    <p:sldId id="346" r:id="rId7"/>
    <p:sldId id="332" r:id="rId8"/>
    <p:sldId id="333" r:id="rId9"/>
    <p:sldId id="334" r:id="rId10"/>
    <p:sldId id="343" r:id="rId11"/>
    <p:sldId id="357" r:id="rId12"/>
    <p:sldId id="362" r:id="rId13"/>
    <p:sldId id="344" r:id="rId14"/>
    <p:sldId id="336" r:id="rId15"/>
    <p:sldId id="337" r:id="rId16"/>
    <p:sldId id="342" r:id="rId17"/>
    <p:sldId id="369" r:id="rId18"/>
    <p:sldId id="366" r:id="rId19"/>
    <p:sldId id="367" r:id="rId20"/>
    <p:sldId id="364" r:id="rId21"/>
    <p:sldId id="365" r:id="rId22"/>
    <p:sldId id="368" r:id="rId23"/>
    <p:sldId id="339" r:id="rId24"/>
    <p:sldId id="378" r:id="rId25"/>
    <p:sldId id="340" r:id="rId26"/>
    <p:sldId id="379" r:id="rId27"/>
    <p:sldId id="341" r:id="rId28"/>
    <p:sldId id="356" r:id="rId29"/>
    <p:sldId id="363" r:id="rId30"/>
    <p:sldId id="380" r:id="rId31"/>
    <p:sldId id="381" r:id="rId32"/>
    <p:sldId id="382" r:id="rId33"/>
    <p:sldId id="375" r:id="rId34"/>
    <p:sldId id="348" r:id="rId35"/>
    <p:sldId id="350" r:id="rId36"/>
    <p:sldId id="376" r:id="rId37"/>
    <p:sldId id="349" r:id="rId38"/>
    <p:sldId id="351" r:id="rId39"/>
    <p:sldId id="370" r:id="rId40"/>
    <p:sldId id="371" r:id="rId41"/>
    <p:sldId id="373" r:id="rId42"/>
    <p:sldId id="372" r:id="rId43"/>
    <p:sldId id="327" r:id="rId44"/>
    <p:sldId id="360" r:id="rId45"/>
    <p:sldId id="374" r:id="rId46"/>
    <p:sldId id="361" r:id="rId47"/>
    <p:sldId id="358" r:id="rId48"/>
    <p:sldId id="377" r:id="rId49"/>
    <p:sldId id="383" r:id="rId50"/>
    <p:sldId id="384" r:id="rId51"/>
    <p:sldId id="385" r:id="rId52"/>
    <p:sldId id="359" r:id="rId53"/>
    <p:sldId id="352" r:id="rId54"/>
    <p:sldId id="386" r:id="rId55"/>
    <p:sldId id="391" r:id="rId56"/>
    <p:sldId id="387" r:id="rId57"/>
    <p:sldId id="388" r:id="rId58"/>
    <p:sldId id="389" r:id="rId59"/>
    <p:sldId id="390" r:id="rId60"/>
    <p:sldId id="392" r:id="rId61"/>
    <p:sldId id="282" r:id="rId6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94660"/>
  </p:normalViewPr>
  <p:slideViewPr>
    <p:cSldViewPr>
      <p:cViewPr varScale="1">
        <p:scale>
          <a:sx n="86" d="100"/>
          <a:sy n="86" d="100"/>
        </p:scale>
        <p:origin x="1550" y="67"/>
      </p:cViewPr>
      <p:guideLst>
        <p:guide orient="horz" pos="2160"/>
        <p:guide pos="2880"/>
      </p:guideLst>
    </p:cSldViewPr>
  </p:slideViewPr>
  <p:notesTextViewPr>
    <p:cViewPr>
      <p:scale>
        <a:sx n="1" d="1"/>
        <a:sy n="1" d="1"/>
      </p:scale>
      <p:origin x="0" y="0"/>
    </p:cViewPr>
  </p:notesTextViewPr>
  <p:notesViewPr>
    <p:cSldViewPr>
      <p:cViewPr varScale="1">
        <p:scale>
          <a:sx n="88" d="100"/>
          <a:sy n="88" d="100"/>
        </p:scale>
        <p:origin x="-3870" y="-108"/>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75157846-55F7-479F-8949-D614335B8D51}" type="datetimeFigureOut">
              <a:rPr lang="en-US" smtClean="0"/>
              <a:pPr/>
              <a:t>5/1/2021</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1AFE1DC3-685D-4351-B062-9FE1B6C3D486}" type="slidenum">
              <a:rPr lang="en-US" smtClean="0"/>
              <a:pPr/>
              <a:t>‹#›</a:t>
            </a:fld>
            <a:endParaRPr lang="en-US"/>
          </a:p>
        </p:txBody>
      </p:sp>
    </p:spTree>
    <p:extLst>
      <p:ext uri="{BB962C8B-B14F-4D97-AF65-F5344CB8AC3E}">
        <p14:creationId xmlns:p14="http://schemas.microsoft.com/office/powerpoint/2010/main" val="4289757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952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B0AD8B-E9DF-4B97-A99A-1CF5C1272C5F}" type="datetimeFigureOut">
              <a:rPr lang="en-US" smtClean="0"/>
              <a:pPr/>
              <a:t>5/1/2021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A327A-936A-4538-A09D-20F1113F4CA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B0AD8B-E9DF-4B97-A99A-1CF5C1272C5F}" type="datetimeFigureOut">
              <a:rPr lang="en-US" smtClean="0"/>
              <a:pPr/>
              <a:t>5/1/2021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A327A-936A-4538-A09D-20F1113F4CA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B0AD8B-E9DF-4B97-A99A-1CF5C1272C5F}" type="datetimeFigureOut">
              <a:rPr lang="en-US" smtClean="0"/>
              <a:pPr/>
              <a:t>5/1/2021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A327A-936A-4538-A09D-20F1113F4CA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B0AD8B-E9DF-4B97-A99A-1CF5C1272C5F}" type="datetimeFigureOut">
              <a:rPr lang="en-US" smtClean="0"/>
              <a:pPr/>
              <a:t>5/1/2021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A327A-936A-4538-A09D-20F1113F4CA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B0AD8B-E9DF-4B97-A99A-1CF5C1272C5F}" type="datetimeFigureOut">
              <a:rPr lang="en-US" smtClean="0"/>
              <a:pPr/>
              <a:t>5/1/2021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A327A-936A-4538-A09D-20F1113F4CA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B0AD8B-E9DF-4B97-A99A-1CF5C1272C5F}" type="datetimeFigureOut">
              <a:rPr lang="en-US" smtClean="0"/>
              <a:pPr/>
              <a:t>5/1/2021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A327A-936A-4538-A09D-20F1113F4CA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B0AD8B-E9DF-4B97-A99A-1CF5C1272C5F}" type="datetimeFigureOut">
              <a:rPr lang="en-US" smtClean="0"/>
              <a:pPr/>
              <a:t>5/1/2021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FA327A-936A-4538-A09D-20F1113F4CA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B0AD8B-E9DF-4B97-A99A-1CF5C1272C5F}" type="datetimeFigureOut">
              <a:rPr lang="en-US" smtClean="0"/>
              <a:pPr/>
              <a:t>5/1/2021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FA327A-936A-4538-A09D-20F1113F4CA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B0AD8B-E9DF-4B97-A99A-1CF5C1272C5F}" type="datetimeFigureOut">
              <a:rPr lang="en-US" smtClean="0"/>
              <a:pPr/>
              <a:t>5/1/2021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FA327A-936A-4538-A09D-20F1113F4CA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B0AD8B-E9DF-4B97-A99A-1CF5C1272C5F}" type="datetimeFigureOut">
              <a:rPr lang="en-US" smtClean="0"/>
              <a:pPr/>
              <a:t>5/1/2021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A327A-936A-4538-A09D-20F1113F4CA4}"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0B0AD8B-E9DF-4B97-A99A-1CF5C1272C5F}" type="datetimeFigureOut">
              <a:rPr lang="en-US" smtClean="0"/>
              <a:pPr/>
              <a:t>5/1/2021</a:t>
            </a:fld>
            <a:endParaRPr lang="en-US"/>
          </a:p>
        </p:txBody>
      </p:sp>
      <p:sp>
        <p:nvSpPr>
          <p:cNvPr id="9" name="Slide Number Placeholder 8"/>
          <p:cNvSpPr>
            <a:spLocks noGrp="1"/>
          </p:cNvSpPr>
          <p:nvPr>
            <p:ph type="sldNum" sz="quarter" idx="11"/>
          </p:nvPr>
        </p:nvSpPr>
        <p:spPr/>
        <p:txBody>
          <a:bodyPr/>
          <a:lstStyle/>
          <a:p>
            <a:fld id="{29FA327A-936A-4538-A09D-20F1113F4CA4}"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9FA327A-936A-4538-A09D-20F1113F4CA4}"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E0B0AD8B-E9DF-4B97-A99A-1CF5C1272C5F}" type="datetimeFigureOut">
              <a:rPr lang="en-US" smtClean="0"/>
              <a:pPr/>
              <a:t>5/1/2021</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image" Target="../media/image51.jp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3.jpg"/></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7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eg"/><Relationship Id="rId7" Type="http://schemas.openxmlformats.org/officeDocument/2006/relationships/hyperlink" Target="Restructured%20Jerky/IMG_5087.MOV"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689052"/>
            <a:ext cx="8153400" cy="1130348"/>
          </a:xfrm>
        </p:spPr>
        <p:txBody>
          <a:bodyPr>
            <a:noAutofit/>
          </a:bodyPr>
          <a:lstStyle/>
          <a:p>
            <a:pPr algn="ctr"/>
            <a:r>
              <a:rPr lang="en-US" sz="5400" b="1" dirty="0">
                <a:solidFill>
                  <a:srgbClr val="002060"/>
                </a:solidFill>
                <a:effectLst>
                  <a:outerShdw blurRad="38100" dist="38100" dir="2700000" algn="tl">
                    <a:srgbClr val="000000">
                      <a:alpha val="43137"/>
                    </a:srgbClr>
                  </a:outerShdw>
                </a:effectLst>
              </a:rPr>
              <a:t>Jerky Demonstration</a:t>
            </a:r>
            <a:br>
              <a:rPr lang="en-US" sz="5400" b="1" dirty="0">
                <a:solidFill>
                  <a:srgbClr val="002060"/>
                </a:solidFill>
                <a:effectLst>
                  <a:outerShdw blurRad="38100" dist="38100" dir="2700000" algn="tl">
                    <a:srgbClr val="000000">
                      <a:alpha val="43137"/>
                    </a:srgbClr>
                  </a:outerShdw>
                </a:effectLst>
              </a:rPr>
            </a:br>
            <a:r>
              <a:rPr lang="en-US" sz="5400" b="1" dirty="0">
                <a:solidFill>
                  <a:srgbClr val="002060"/>
                </a:solidFill>
                <a:effectLst>
                  <a:outerShdw blurRad="38100" dist="38100" dir="2700000" algn="tl">
                    <a:srgbClr val="000000">
                      <a:alpha val="43137"/>
                    </a:srgbClr>
                  </a:outerShdw>
                </a:effectLst>
              </a:rPr>
              <a:t>Montana 2019</a:t>
            </a:r>
            <a:br>
              <a:rPr lang="en-US" sz="5400" b="1" dirty="0">
                <a:solidFill>
                  <a:srgbClr val="002060"/>
                </a:solidFill>
                <a:effectLst>
                  <a:outerShdw blurRad="38100" dist="38100" dir="2700000" algn="tl">
                    <a:srgbClr val="000000">
                      <a:alpha val="43137"/>
                    </a:srgbClr>
                  </a:outerShdw>
                </a:effectLst>
              </a:rPr>
            </a:br>
            <a:endParaRPr lang="en-US" sz="5400" b="1" dirty="0">
              <a:solidFill>
                <a:srgbClr val="00206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2819400"/>
            <a:ext cx="5054600" cy="3790950"/>
          </a:xfrm>
          <a:prstGeom prst="rect">
            <a:avLst/>
          </a:prstGeom>
        </p:spPr>
      </p:pic>
      <p:pic>
        <p:nvPicPr>
          <p:cNvPr id="7" name="Picture 6" descr="Color Scott Logo for Directory.jpg"/>
          <p:cNvPicPr>
            <a:picLocks noChangeAspect="1"/>
          </p:cNvPicPr>
          <p:nvPr/>
        </p:nvPicPr>
        <p:blipFill>
          <a:blip r:embed="rId3" cstate="print"/>
          <a:stretch>
            <a:fillRect/>
          </a:stretch>
        </p:blipFill>
        <p:spPr>
          <a:xfrm>
            <a:off x="8481386" y="5721714"/>
            <a:ext cx="662614" cy="232857"/>
          </a:xfrm>
          <a:prstGeom prst="rect">
            <a:avLst/>
          </a:prstGeom>
        </p:spPr>
      </p:pic>
      <p:sp>
        <p:nvSpPr>
          <p:cNvPr id="10" name="TextBox 9"/>
          <p:cNvSpPr txBox="1"/>
          <p:nvPr/>
        </p:nvSpPr>
        <p:spPr>
          <a:xfrm>
            <a:off x="5600700" y="4446466"/>
            <a:ext cx="2667000" cy="1508105"/>
          </a:xfrm>
          <a:prstGeom prst="rect">
            <a:avLst/>
          </a:prstGeom>
          <a:noFill/>
        </p:spPr>
        <p:txBody>
          <a:bodyPr wrap="square" rtlCol="0">
            <a:spAutoFit/>
          </a:bodyPr>
          <a:lstStyle/>
          <a:p>
            <a:pPr algn="ctr"/>
            <a:endParaRPr lang="en-US" sz="2400" b="1" dirty="0"/>
          </a:p>
          <a:p>
            <a:pPr algn="ctr"/>
            <a:endParaRPr lang="en-US" sz="800" b="1" dirty="0"/>
          </a:p>
          <a:p>
            <a:pPr algn="ctr"/>
            <a:r>
              <a:rPr lang="en-US" sz="2400" b="1" dirty="0"/>
              <a:t>Jon Frohling</a:t>
            </a:r>
          </a:p>
          <a:p>
            <a:pPr algn="ctr"/>
            <a:r>
              <a:rPr lang="en-US" dirty="0"/>
              <a:t>ScottPec, Inc.</a:t>
            </a:r>
          </a:p>
          <a:p>
            <a:pPr algn="ctr"/>
            <a:r>
              <a:rPr lang="en-US" dirty="0"/>
              <a:t>Rapid City, SD</a:t>
            </a:r>
          </a:p>
        </p:txBody>
      </p:sp>
      <p:pic>
        <p:nvPicPr>
          <p:cNvPr id="14" name="Picture 13" descr="Color Scott Logo for Directory.jpg"/>
          <p:cNvPicPr>
            <a:picLocks noChangeAspect="1"/>
          </p:cNvPicPr>
          <p:nvPr/>
        </p:nvPicPr>
        <p:blipFill>
          <a:blip r:embed="rId3" cstate="print"/>
          <a:stretch>
            <a:fillRect/>
          </a:stretch>
        </p:blipFill>
        <p:spPr>
          <a:xfrm>
            <a:off x="6484047" y="6090001"/>
            <a:ext cx="662614" cy="232857"/>
          </a:xfrm>
          <a:prstGeom prst="rect">
            <a:avLst/>
          </a:prstGeom>
        </p:spPr>
      </p:pic>
    </p:spTree>
    <p:extLst>
      <p:ext uri="{BB962C8B-B14F-4D97-AF65-F5344CB8AC3E}">
        <p14:creationId xmlns:p14="http://schemas.microsoft.com/office/powerpoint/2010/main" val="206068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70643" y="170155"/>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Stuffing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152400"/>
            <a:ext cx="4872109" cy="649614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753" y="1447800"/>
            <a:ext cx="2590800" cy="34544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52" y="5107176"/>
            <a:ext cx="2590800" cy="1458524"/>
          </a:xfrm>
          <a:prstGeom prst="rect">
            <a:avLst/>
          </a:prstGeom>
        </p:spPr>
      </p:pic>
    </p:spTree>
    <p:extLst>
      <p:ext uri="{BB962C8B-B14F-4D97-AF65-F5344CB8AC3E}">
        <p14:creationId xmlns:p14="http://schemas.microsoft.com/office/powerpoint/2010/main" val="3502338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525" y="152400"/>
            <a:ext cx="8229600" cy="1143000"/>
          </a:xfrm>
        </p:spPr>
        <p:txBody>
          <a:bodyPr/>
          <a:lstStyle/>
          <a:p>
            <a:r>
              <a:rPr lang="en-US" sz="5400" b="1" dirty="0">
                <a:effectLst>
                  <a:outerShdw blurRad="38100" dist="38100" dir="2700000" algn="tl">
                    <a:srgbClr val="000000">
                      <a:alpha val="43137"/>
                    </a:srgbClr>
                  </a:outerShdw>
                </a:effectLst>
              </a:rPr>
              <a:t>Smoking/Cooking Jerky</a:t>
            </a:r>
          </a:p>
        </p:txBody>
      </p:sp>
      <p:graphicFrame>
        <p:nvGraphicFramePr>
          <p:cNvPr id="5" name="Table 4"/>
          <p:cNvGraphicFramePr>
            <a:graphicFrameLocks noGrp="1"/>
          </p:cNvGraphicFramePr>
          <p:nvPr>
            <p:extLst>
              <p:ext uri="{D42A27DB-BD31-4B8C-83A1-F6EECF244321}">
                <p14:modId xmlns:p14="http://schemas.microsoft.com/office/powerpoint/2010/main" val="3618646271"/>
              </p:ext>
            </p:extLst>
          </p:nvPr>
        </p:nvGraphicFramePr>
        <p:xfrm>
          <a:off x="304800" y="1447800"/>
          <a:ext cx="7848601" cy="4616285"/>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20000"/>
                    </a:ext>
                  </a:extLst>
                </a:gridCol>
                <a:gridCol w="1234954">
                  <a:extLst>
                    <a:ext uri="{9D8B030D-6E8A-4147-A177-3AD203B41FA5}">
                      <a16:colId xmlns:a16="http://schemas.microsoft.com/office/drawing/2014/main" val="20001"/>
                    </a:ext>
                  </a:extLst>
                </a:gridCol>
                <a:gridCol w="1125960">
                  <a:extLst>
                    <a:ext uri="{9D8B030D-6E8A-4147-A177-3AD203B41FA5}">
                      <a16:colId xmlns:a16="http://schemas.microsoft.com/office/drawing/2014/main" val="20002"/>
                    </a:ext>
                  </a:extLst>
                </a:gridCol>
                <a:gridCol w="1125960">
                  <a:extLst>
                    <a:ext uri="{9D8B030D-6E8A-4147-A177-3AD203B41FA5}">
                      <a16:colId xmlns:a16="http://schemas.microsoft.com/office/drawing/2014/main" val="20003"/>
                    </a:ext>
                  </a:extLst>
                </a:gridCol>
                <a:gridCol w="794796">
                  <a:extLst>
                    <a:ext uri="{9D8B030D-6E8A-4147-A177-3AD203B41FA5}">
                      <a16:colId xmlns:a16="http://schemas.microsoft.com/office/drawing/2014/main" val="20004"/>
                    </a:ext>
                  </a:extLst>
                </a:gridCol>
                <a:gridCol w="960377">
                  <a:extLst>
                    <a:ext uri="{9D8B030D-6E8A-4147-A177-3AD203B41FA5}">
                      <a16:colId xmlns:a16="http://schemas.microsoft.com/office/drawing/2014/main" val="20005"/>
                    </a:ext>
                  </a:extLst>
                </a:gridCol>
                <a:gridCol w="1082553">
                  <a:extLst>
                    <a:ext uri="{9D8B030D-6E8A-4147-A177-3AD203B41FA5}">
                      <a16:colId xmlns:a16="http://schemas.microsoft.com/office/drawing/2014/main" val="20006"/>
                    </a:ext>
                  </a:extLst>
                </a:gridCol>
                <a:gridCol w="838201">
                  <a:extLst>
                    <a:ext uri="{9D8B030D-6E8A-4147-A177-3AD203B41FA5}">
                      <a16:colId xmlns:a16="http://schemas.microsoft.com/office/drawing/2014/main" val="20007"/>
                    </a:ext>
                  </a:extLst>
                </a:gridCol>
              </a:tblGrid>
              <a:tr h="857691">
                <a:tc>
                  <a:txBody>
                    <a:bodyPr/>
                    <a:lstStyle/>
                    <a:p>
                      <a:pPr algn="ctr"/>
                      <a:r>
                        <a:rPr lang="en-US" sz="1600" dirty="0"/>
                        <a:t>STEP</a:t>
                      </a:r>
                    </a:p>
                  </a:txBody>
                  <a:tcPr/>
                </a:tc>
                <a:tc>
                  <a:txBody>
                    <a:bodyPr/>
                    <a:lstStyle/>
                    <a:p>
                      <a:pPr algn="ctr"/>
                      <a:r>
                        <a:rPr lang="en-US" sz="1600" dirty="0"/>
                        <a:t>PROCESS</a:t>
                      </a:r>
                    </a:p>
                  </a:txBody>
                  <a:tcPr/>
                </a:tc>
                <a:tc>
                  <a:txBody>
                    <a:bodyPr/>
                    <a:lstStyle/>
                    <a:p>
                      <a:pPr algn="ctr"/>
                      <a:r>
                        <a:rPr lang="en-US" sz="1600" dirty="0"/>
                        <a:t>DAMPER</a:t>
                      </a:r>
                    </a:p>
                  </a:txBody>
                  <a:tcPr/>
                </a:tc>
                <a:tc>
                  <a:txBody>
                    <a:bodyPr/>
                    <a:lstStyle/>
                    <a:p>
                      <a:pPr algn="ctr"/>
                      <a:r>
                        <a:rPr lang="en-US" sz="1600" dirty="0"/>
                        <a:t>TIME</a:t>
                      </a:r>
                    </a:p>
                  </a:txBody>
                  <a:tcPr/>
                </a:tc>
                <a:tc>
                  <a:txBody>
                    <a:bodyPr/>
                    <a:lstStyle/>
                    <a:p>
                      <a:pPr algn="ctr"/>
                      <a:r>
                        <a:rPr lang="en-US" sz="1600" dirty="0"/>
                        <a:t>DRY</a:t>
                      </a:r>
                    </a:p>
                    <a:p>
                      <a:pPr algn="ctr"/>
                      <a:r>
                        <a:rPr lang="en-US" sz="1600" dirty="0"/>
                        <a:t>BULB</a:t>
                      </a:r>
                    </a:p>
                    <a:p>
                      <a:pPr algn="ctr"/>
                      <a:r>
                        <a:rPr lang="en-US" sz="1600" baseline="30000" dirty="0"/>
                        <a:t>0</a:t>
                      </a:r>
                      <a:r>
                        <a:rPr lang="en-US" sz="1600" baseline="0" dirty="0"/>
                        <a:t>F</a:t>
                      </a:r>
                      <a:endParaRPr lang="en-US" sz="1600" baseline="30000" dirty="0"/>
                    </a:p>
                  </a:txBody>
                  <a:tcPr/>
                </a:tc>
                <a:tc>
                  <a:txBody>
                    <a:bodyPr/>
                    <a:lstStyle/>
                    <a:p>
                      <a:pPr algn="ctr"/>
                      <a:r>
                        <a:rPr lang="en-US" sz="1600" dirty="0"/>
                        <a:t>WET</a:t>
                      </a:r>
                    </a:p>
                    <a:p>
                      <a:pPr algn="ctr"/>
                      <a:r>
                        <a:rPr lang="en-US" sz="1600" dirty="0"/>
                        <a:t>BULB</a:t>
                      </a:r>
                    </a:p>
                    <a:p>
                      <a:pPr algn="ctr"/>
                      <a:r>
                        <a:rPr lang="en-US" sz="1600" baseline="30000" dirty="0"/>
                        <a:t>0</a:t>
                      </a:r>
                      <a:r>
                        <a:rPr lang="en-US" sz="1600" baseline="0" dirty="0"/>
                        <a:t>F</a:t>
                      </a:r>
                      <a:endParaRPr lang="en-US" sz="1600" baseline="30000" dirty="0"/>
                    </a:p>
                  </a:txBody>
                  <a:tcPr/>
                </a:tc>
                <a:tc>
                  <a:txBody>
                    <a:bodyPr/>
                    <a:lstStyle/>
                    <a:p>
                      <a:pPr algn="ctr"/>
                      <a:r>
                        <a:rPr lang="en-US" sz="1600" dirty="0"/>
                        <a:t>HUMIDITY</a:t>
                      </a:r>
                    </a:p>
                  </a:txBody>
                  <a:tcPr/>
                </a:tc>
                <a:tc>
                  <a:txBody>
                    <a:bodyPr/>
                    <a:lstStyle/>
                    <a:p>
                      <a:pPr algn="ctr"/>
                      <a:r>
                        <a:rPr lang="en-US" sz="1600" dirty="0"/>
                        <a:t>CORE</a:t>
                      </a:r>
                    </a:p>
                  </a:txBody>
                  <a:tcPr/>
                </a:tc>
                <a:extLst>
                  <a:ext uri="{0D108BD9-81ED-4DB2-BD59-A6C34878D82A}">
                    <a16:rowId xmlns:a16="http://schemas.microsoft.com/office/drawing/2014/main" val="10000"/>
                  </a:ext>
                </a:extLst>
              </a:tr>
              <a:tr h="386490">
                <a:tc>
                  <a:txBody>
                    <a:bodyPr/>
                    <a:lstStyle/>
                    <a:p>
                      <a:r>
                        <a:rPr lang="en-US" sz="1200" dirty="0"/>
                        <a:t>1.</a:t>
                      </a:r>
                    </a:p>
                  </a:txBody>
                  <a:tcPr/>
                </a:tc>
                <a:tc>
                  <a:txBody>
                    <a:bodyPr/>
                    <a:lstStyle/>
                    <a:p>
                      <a:r>
                        <a:rPr lang="en-US" sz="1200" dirty="0"/>
                        <a:t>Curing</a:t>
                      </a:r>
                      <a:r>
                        <a:rPr lang="en-US" sz="1200" baseline="0" dirty="0"/>
                        <a:t> (Fan on High Speed)</a:t>
                      </a:r>
                      <a:endParaRPr lang="en-US" sz="1200" dirty="0"/>
                    </a:p>
                  </a:txBody>
                  <a:tcPr/>
                </a:tc>
                <a:tc>
                  <a:txBody>
                    <a:bodyPr/>
                    <a:lstStyle/>
                    <a:p>
                      <a:pPr algn="ctr"/>
                      <a:r>
                        <a:rPr lang="en-US" sz="1200" dirty="0"/>
                        <a:t>Open</a:t>
                      </a:r>
                    </a:p>
                  </a:txBody>
                  <a:tcPr/>
                </a:tc>
                <a:tc>
                  <a:txBody>
                    <a:bodyPr/>
                    <a:lstStyle/>
                    <a:p>
                      <a:pPr algn="ctr"/>
                      <a:r>
                        <a:rPr lang="en-US" sz="1200" dirty="0"/>
                        <a:t>1.5 </a:t>
                      </a:r>
                      <a:r>
                        <a:rPr lang="en-US" sz="1200" dirty="0" err="1"/>
                        <a:t>Hrs</a:t>
                      </a:r>
                      <a:endParaRPr lang="en-US" sz="1200" dirty="0"/>
                    </a:p>
                  </a:txBody>
                  <a:tcPr/>
                </a:tc>
                <a:tc>
                  <a:txBody>
                    <a:bodyPr/>
                    <a:lstStyle/>
                    <a:p>
                      <a:pPr algn="ctr"/>
                      <a:r>
                        <a:rPr lang="en-US" sz="1200" dirty="0"/>
                        <a:t>110°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1"/>
                  </a:ext>
                </a:extLst>
              </a:tr>
              <a:tr h="386490">
                <a:tc>
                  <a:txBody>
                    <a:bodyPr/>
                    <a:lstStyle/>
                    <a:p>
                      <a:r>
                        <a:rPr lang="en-US" sz="1200" dirty="0"/>
                        <a:t>2.</a:t>
                      </a:r>
                    </a:p>
                  </a:txBody>
                  <a:tcPr/>
                </a:tc>
                <a:tc>
                  <a:txBody>
                    <a:bodyPr/>
                    <a:lstStyle/>
                    <a:p>
                      <a:r>
                        <a:rPr lang="en-US" sz="1200" dirty="0"/>
                        <a:t>Smoke Ignition</a:t>
                      </a:r>
                    </a:p>
                  </a:txBody>
                  <a:tcPr/>
                </a:tc>
                <a:tc>
                  <a:txBody>
                    <a:bodyPr/>
                    <a:lstStyle/>
                    <a:p>
                      <a:pPr algn="ctr"/>
                      <a:r>
                        <a:rPr lang="en-US" sz="1200" dirty="0"/>
                        <a:t>Open</a:t>
                      </a:r>
                    </a:p>
                  </a:txBody>
                  <a:tcPr/>
                </a:tc>
                <a:tc>
                  <a:txBody>
                    <a:bodyPr/>
                    <a:lstStyle/>
                    <a:p>
                      <a:pPr algn="ctr"/>
                      <a:r>
                        <a:rPr lang="en-US" sz="1200" dirty="0"/>
                        <a:t>:04</a:t>
                      </a:r>
                    </a:p>
                  </a:txBody>
                  <a:tcPr/>
                </a:tc>
                <a:tc>
                  <a:txBody>
                    <a:bodyPr/>
                    <a:lstStyle/>
                    <a:p>
                      <a:pPr algn="ctr"/>
                      <a:r>
                        <a:rPr lang="en-US" sz="1200" dirty="0"/>
                        <a:t>135°</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2"/>
                  </a:ext>
                </a:extLst>
              </a:tr>
              <a:tr h="386490">
                <a:tc>
                  <a:txBody>
                    <a:bodyPr/>
                    <a:lstStyle/>
                    <a:p>
                      <a:r>
                        <a:rPr lang="en-US" sz="1200" dirty="0"/>
                        <a:t>3.</a:t>
                      </a:r>
                    </a:p>
                  </a:txBody>
                  <a:tcPr/>
                </a:tc>
                <a:tc>
                  <a:txBody>
                    <a:bodyPr/>
                    <a:lstStyle/>
                    <a:p>
                      <a:r>
                        <a:rPr lang="en-US" sz="1200" dirty="0"/>
                        <a:t>Smoking</a:t>
                      </a:r>
                    </a:p>
                  </a:txBody>
                  <a:tcPr/>
                </a:tc>
                <a:tc>
                  <a:txBody>
                    <a:bodyPr/>
                    <a:lstStyle/>
                    <a:p>
                      <a:pPr algn="ctr"/>
                      <a:r>
                        <a:rPr lang="en-US" sz="1200" dirty="0"/>
                        <a:t>Auto</a:t>
                      </a:r>
                    </a:p>
                  </a:txBody>
                  <a:tcPr/>
                </a:tc>
                <a:tc>
                  <a:txBody>
                    <a:bodyPr/>
                    <a:lstStyle/>
                    <a:p>
                      <a:pPr algn="ctr"/>
                      <a:r>
                        <a:rPr lang="en-US" sz="1200" dirty="0"/>
                        <a:t>:10</a:t>
                      </a:r>
                    </a:p>
                  </a:txBody>
                  <a:tcPr/>
                </a:tc>
                <a:tc>
                  <a:txBody>
                    <a:bodyPr/>
                    <a:lstStyle/>
                    <a:p>
                      <a:pPr algn="ctr"/>
                      <a:r>
                        <a:rPr lang="en-US" sz="1200" dirty="0"/>
                        <a:t>140°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3"/>
                  </a:ext>
                </a:extLst>
              </a:tr>
              <a:tr h="476495">
                <a:tc>
                  <a:txBody>
                    <a:bodyPr/>
                    <a:lstStyle/>
                    <a:p>
                      <a:r>
                        <a:rPr lang="en-US" sz="1200" dirty="0"/>
                        <a:t>4.</a:t>
                      </a:r>
                    </a:p>
                  </a:txBody>
                  <a:tcPr/>
                </a:tc>
                <a:tc>
                  <a:txBody>
                    <a:bodyPr/>
                    <a:lstStyle/>
                    <a:p>
                      <a:r>
                        <a:rPr lang="en-US" sz="1200" dirty="0"/>
                        <a:t>Drying (Fan on High Speed)</a:t>
                      </a:r>
                    </a:p>
                  </a:txBody>
                  <a:tcPr/>
                </a:tc>
                <a:tc>
                  <a:txBody>
                    <a:bodyPr/>
                    <a:lstStyle/>
                    <a:p>
                      <a:pPr algn="ctr"/>
                      <a:r>
                        <a:rPr lang="en-US" sz="1200" dirty="0"/>
                        <a:t>Open</a:t>
                      </a:r>
                    </a:p>
                  </a:txBody>
                  <a:tcPr/>
                </a:tc>
                <a:tc>
                  <a:txBody>
                    <a:bodyPr/>
                    <a:lstStyle/>
                    <a:p>
                      <a:pPr algn="ctr"/>
                      <a:r>
                        <a:rPr lang="en-US" sz="1200" dirty="0"/>
                        <a:t>:15</a:t>
                      </a:r>
                    </a:p>
                  </a:txBody>
                  <a:tcPr/>
                </a:tc>
                <a:tc>
                  <a:txBody>
                    <a:bodyPr/>
                    <a:lstStyle/>
                    <a:p>
                      <a:pPr algn="ctr"/>
                      <a:r>
                        <a:rPr lang="en-US" sz="1200" dirty="0"/>
                        <a:t>145°</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4"/>
                  </a:ext>
                </a:extLst>
              </a:tr>
              <a:tr h="476495">
                <a:tc>
                  <a:txBody>
                    <a:bodyPr/>
                    <a:lstStyle/>
                    <a:p>
                      <a:r>
                        <a:rPr lang="en-US" sz="1200" dirty="0"/>
                        <a:t>5.</a:t>
                      </a:r>
                    </a:p>
                  </a:txBody>
                  <a:tcPr/>
                </a:tc>
                <a:tc>
                  <a:txBody>
                    <a:bodyPr/>
                    <a:lstStyle/>
                    <a:p>
                      <a:r>
                        <a:rPr lang="en-US" sz="1200" dirty="0"/>
                        <a:t>Cook (High</a:t>
                      </a:r>
                      <a:r>
                        <a:rPr lang="en-US" sz="1200" baseline="0" dirty="0"/>
                        <a:t> Fan)</a:t>
                      </a:r>
                      <a:endParaRPr lang="en-US" sz="1200" dirty="0"/>
                    </a:p>
                  </a:txBody>
                  <a:tcPr/>
                </a:tc>
                <a:tc>
                  <a:txBody>
                    <a:bodyPr/>
                    <a:lstStyle/>
                    <a:p>
                      <a:pPr algn="ctr"/>
                      <a:r>
                        <a:rPr lang="en-US" sz="1200" dirty="0"/>
                        <a:t>Closed</a:t>
                      </a:r>
                    </a:p>
                  </a:txBody>
                  <a:tcPr/>
                </a:tc>
                <a:tc>
                  <a:txBody>
                    <a:bodyPr/>
                    <a:lstStyle/>
                    <a:p>
                      <a:pPr algn="ctr"/>
                      <a:r>
                        <a:rPr lang="en-US" sz="1200" dirty="0"/>
                        <a:t>:30</a:t>
                      </a:r>
                    </a:p>
                  </a:txBody>
                  <a:tcPr/>
                </a:tc>
                <a:tc>
                  <a:txBody>
                    <a:bodyPr/>
                    <a:lstStyle/>
                    <a:p>
                      <a:pPr algn="ctr"/>
                      <a:r>
                        <a:rPr lang="en-US" sz="1200" dirty="0"/>
                        <a:t>150°</a:t>
                      </a:r>
                    </a:p>
                  </a:txBody>
                  <a:tcPr/>
                </a:tc>
                <a:tc>
                  <a:txBody>
                    <a:bodyPr/>
                    <a:lstStyle/>
                    <a:p>
                      <a:pPr algn="ctr"/>
                      <a:r>
                        <a:rPr lang="en-US" sz="1200" dirty="0"/>
                        <a:t>127°</a:t>
                      </a:r>
                    </a:p>
                  </a:txBody>
                  <a:tcPr/>
                </a:tc>
                <a:tc>
                  <a:txBody>
                    <a:bodyPr/>
                    <a:lstStyle/>
                    <a:p>
                      <a:pPr algn="ctr"/>
                      <a:r>
                        <a:rPr lang="en-US" sz="1200" dirty="0"/>
                        <a:t>50%</a:t>
                      </a:r>
                    </a:p>
                  </a:txBody>
                  <a:tcPr/>
                </a:tc>
                <a:tc>
                  <a:txBody>
                    <a:bodyPr/>
                    <a:lstStyle/>
                    <a:p>
                      <a:pPr algn="ctr"/>
                      <a:r>
                        <a:rPr lang="en-US" sz="1200" dirty="0"/>
                        <a:t>170°</a:t>
                      </a:r>
                    </a:p>
                  </a:txBody>
                  <a:tcPr/>
                </a:tc>
                <a:extLst>
                  <a:ext uri="{0D108BD9-81ED-4DB2-BD59-A6C34878D82A}">
                    <a16:rowId xmlns:a16="http://schemas.microsoft.com/office/drawing/2014/main" val="10005"/>
                  </a:ext>
                </a:extLst>
              </a:tr>
              <a:tr h="458849">
                <a:tc>
                  <a:txBody>
                    <a:bodyPr/>
                    <a:lstStyle/>
                    <a:p>
                      <a:r>
                        <a:rPr lang="en-US" sz="1200" dirty="0"/>
                        <a:t>6.</a:t>
                      </a:r>
                    </a:p>
                  </a:txBody>
                  <a:tcPr/>
                </a:tc>
                <a:tc>
                  <a:txBody>
                    <a:bodyPr/>
                    <a:lstStyle/>
                    <a:p>
                      <a:r>
                        <a:rPr lang="en-US" sz="1200" dirty="0"/>
                        <a:t>Cook </a:t>
                      </a:r>
                      <a:r>
                        <a:rPr lang="en-US" sz="1200" baseline="0" dirty="0"/>
                        <a:t> (High Fan)</a:t>
                      </a:r>
                      <a:endParaRPr lang="en-US" sz="1200" dirty="0"/>
                    </a:p>
                  </a:txBody>
                  <a:tcPr/>
                </a:tc>
                <a:tc>
                  <a:txBody>
                    <a:bodyPr/>
                    <a:lstStyle/>
                    <a:p>
                      <a:pPr algn="ctr"/>
                      <a:r>
                        <a:rPr lang="en-US" sz="1200" dirty="0"/>
                        <a:t>Closed</a:t>
                      </a:r>
                    </a:p>
                  </a:txBody>
                  <a:tcPr/>
                </a:tc>
                <a:tc>
                  <a:txBody>
                    <a:bodyPr/>
                    <a:lstStyle/>
                    <a:p>
                      <a:pPr algn="ctr"/>
                      <a:r>
                        <a:rPr lang="en-US" sz="1200" dirty="0"/>
                        <a:t>:30</a:t>
                      </a:r>
                    </a:p>
                  </a:txBody>
                  <a:tcPr/>
                </a:tc>
                <a:tc>
                  <a:txBody>
                    <a:bodyPr/>
                    <a:lstStyle/>
                    <a:p>
                      <a:pPr algn="ctr"/>
                      <a:r>
                        <a:rPr lang="en-US" sz="1200" dirty="0"/>
                        <a:t>155°</a:t>
                      </a:r>
                    </a:p>
                  </a:txBody>
                  <a:tcPr/>
                </a:tc>
                <a:tc>
                  <a:txBody>
                    <a:bodyPr/>
                    <a:lstStyle/>
                    <a:p>
                      <a:pPr algn="ctr"/>
                      <a:r>
                        <a:rPr lang="en-US" sz="1200" dirty="0"/>
                        <a:t>131°</a:t>
                      </a:r>
                    </a:p>
                  </a:txBody>
                  <a:tcPr/>
                </a:tc>
                <a:tc>
                  <a:txBody>
                    <a:bodyPr/>
                    <a:lstStyle/>
                    <a:p>
                      <a:pPr algn="ctr"/>
                      <a:r>
                        <a:rPr lang="en-US" sz="1200" dirty="0"/>
                        <a:t>50%</a:t>
                      </a:r>
                    </a:p>
                  </a:txBody>
                  <a:tcPr/>
                </a:tc>
                <a:tc>
                  <a:txBody>
                    <a:bodyPr/>
                    <a:lstStyle/>
                    <a:p>
                      <a:pPr algn="ctr"/>
                      <a:r>
                        <a:rPr lang="en-US" sz="1200" dirty="0"/>
                        <a:t>170°</a:t>
                      </a:r>
                    </a:p>
                  </a:txBody>
                  <a:tcPr/>
                </a:tc>
                <a:extLst>
                  <a:ext uri="{0D108BD9-81ED-4DB2-BD59-A6C34878D82A}">
                    <a16:rowId xmlns:a16="http://schemas.microsoft.com/office/drawing/2014/main" val="10006"/>
                  </a:ext>
                </a:extLst>
              </a:tr>
              <a:tr h="476495">
                <a:tc>
                  <a:txBody>
                    <a:bodyPr/>
                    <a:lstStyle/>
                    <a:p>
                      <a:r>
                        <a:rPr lang="en-US" sz="1200" dirty="0"/>
                        <a:t>7.</a:t>
                      </a:r>
                    </a:p>
                  </a:txBody>
                  <a:tcPr/>
                </a:tc>
                <a:tc>
                  <a:txBody>
                    <a:bodyPr/>
                    <a:lstStyle/>
                    <a:p>
                      <a:r>
                        <a:rPr lang="en-US" sz="1200" dirty="0"/>
                        <a:t>Cook (High Fan)</a:t>
                      </a:r>
                    </a:p>
                  </a:txBody>
                  <a:tcPr/>
                </a:tc>
                <a:tc>
                  <a:txBody>
                    <a:bodyPr/>
                    <a:lstStyle/>
                    <a:p>
                      <a:pPr algn="ctr"/>
                      <a:r>
                        <a:rPr lang="en-US" sz="1200" dirty="0"/>
                        <a:t>Closed</a:t>
                      </a:r>
                    </a:p>
                  </a:txBody>
                  <a:tcPr/>
                </a:tc>
                <a:tc>
                  <a:txBody>
                    <a:bodyPr/>
                    <a:lstStyle/>
                    <a:p>
                      <a:pPr algn="ctr"/>
                      <a:r>
                        <a:rPr lang="en-US" sz="1200" dirty="0"/>
                        <a:t>To Internal</a:t>
                      </a:r>
                    </a:p>
                    <a:p>
                      <a:pPr algn="ctr"/>
                      <a:r>
                        <a:rPr lang="en-US" sz="1200" dirty="0"/>
                        <a:t>(</a:t>
                      </a:r>
                      <a:r>
                        <a:rPr lang="en-US" sz="1200" dirty="0" err="1"/>
                        <a:t>Aprox</a:t>
                      </a:r>
                      <a:r>
                        <a:rPr lang="en-US" sz="1200" dirty="0"/>
                        <a:t> 10 minutes)</a:t>
                      </a:r>
                    </a:p>
                  </a:txBody>
                  <a:tcPr/>
                </a:tc>
                <a:tc>
                  <a:txBody>
                    <a:bodyPr/>
                    <a:lstStyle/>
                    <a:p>
                      <a:pPr algn="ctr"/>
                      <a:r>
                        <a:rPr lang="en-US" sz="1200" dirty="0"/>
                        <a:t>175°</a:t>
                      </a:r>
                    </a:p>
                  </a:txBody>
                  <a:tcPr/>
                </a:tc>
                <a:tc>
                  <a:txBody>
                    <a:bodyPr/>
                    <a:lstStyle/>
                    <a:p>
                      <a:pPr algn="ctr"/>
                      <a:r>
                        <a:rPr lang="en-US" sz="1200" dirty="0"/>
                        <a:t>166°</a:t>
                      </a:r>
                    </a:p>
                  </a:txBody>
                  <a:tcPr/>
                </a:tc>
                <a:tc>
                  <a:txBody>
                    <a:bodyPr/>
                    <a:lstStyle/>
                    <a:p>
                      <a:pPr algn="ctr"/>
                      <a:r>
                        <a:rPr lang="en-US" sz="1200" dirty="0"/>
                        <a:t>80%</a:t>
                      </a:r>
                    </a:p>
                  </a:txBody>
                  <a:tcPr/>
                </a:tc>
                <a:tc>
                  <a:txBody>
                    <a:bodyPr/>
                    <a:lstStyle/>
                    <a:p>
                      <a:pPr algn="ctr"/>
                      <a:r>
                        <a:rPr lang="en-US" sz="1200" dirty="0"/>
                        <a:t>165°</a:t>
                      </a:r>
                    </a:p>
                  </a:txBody>
                  <a:tcPr/>
                </a:tc>
                <a:extLst>
                  <a:ext uri="{0D108BD9-81ED-4DB2-BD59-A6C34878D82A}">
                    <a16:rowId xmlns:a16="http://schemas.microsoft.com/office/drawing/2014/main" val="10007"/>
                  </a:ext>
                </a:extLst>
              </a:tr>
              <a:tr h="476495">
                <a:tc>
                  <a:txBody>
                    <a:bodyPr/>
                    <a:lstStyle/>
                    <a:p>
                      <a:r>
                        <a:rPr lang="en-US" sz="1200" dirty="0"/>
                        <a:t>8.`</a:t>
                      </a:r>
                    </a:p>
                  </a:txBody>
                  <a:tcPr/>
                </a:tc>
                <a:tc>
                  <a:txBody>
                    <a:bodyPr/>
                    <a:lstStyle/>
                    <a:p>
                      <a:r>
                        <a:rPr lang="en-US" sz="1200" dirty="0"/>
                        <a:t>Drying (High Fan)</a:t>
                      </a:r>
                    </a:p>
                  </a:txBody>
                  <a:tcPr/>
                </a:tc>
                <a:tc>
                  <a:txBody>
                    <a:bodyPr/>
                    <a:lstStyle/>
                    <a:p>
                      <a:pPr algn="ctr"/>
                      <a:r>
                        <a:rPr lang="en-US" sz="1200" dirty="0"/>
                        <a:t>Open</a:t>
                      </a:r>
                    </a:p>
                  </a:txBody>
                  <a:tcPr/>
                </a:tc>
                <a:tc>
                  <a:txBody>
                    <a:bodyPr/>
                    <a:lstStyle/>
                    <a:p>
                      <a:pPr algn="ctr"/>
                      <a:r>
                        <a:rPr lang="en-US" sz="1200" dirty="0"/>
                        <a:t>To Desired Water Activity</a:t>
                      </a:r>
                    </a:p>
                  </a:txBody>
                  <a:tcPr/>
                </a:tc>
                <a:tc>
                  <a:txBody>
                    <a:bodyPr/>
                    <a:lstStyle/>
                    <a:p>
                      <a:pPr algn="ctr"/>
                      <a:r>
                        <a:rPr lang="en-US" sz="1200" dirty="0"/>
                        <a:t>150°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endParaRPr lang="en-US" sz="1200" dirty="0"/>
                    </a:p>
                  </a:txBody>
                  <a:tcPr/>
                </a:tc>
                <a:extLst>
                  <a:ext uri="{0D108BD9-81ED-4DB2-BD59-A6C34878D82A}">
                    <a16:rowId xmlns:a16="http://schemas.microsoft.com/office/drawing/2014/main" val="10008"/>
                  </a:ext>
                </a:extLst>
              </a:tr>
            </a:tbl>
          </a:graphicData>
        </a:graphic>
      </p:graphicFrame>
      <p:pic>
        <p:nvPicPr>
          <p:cNvPr id="7" name="Picture 6" descr="Color Scott Logo for Directory.jpg"/>
          <p:cNvPicPr>
            <a:picLocks noChangeAspect="1"/>
          </p:cNvPicPr>
          <p:nvPr/>
        </p:nvPicPr>
        <p:blipFill>
          <a:blip r:embed="rId2" cstate="print"/>
          <a:stretch>
            <a:fillRect/>
          </a:stretch>
        </p:blipFill>
        <p:spPr>
          <a:xfrm>
            <a:off x="8473125" y="5715000"/>
            <a:ext cx="653523" cy="229662"/>
          </a:xfrm>
          <a:prstGeom prst="rect">
            <a:avLst/>
          </a:prstGeom>
        </p:spPr>
      </p:pic>
      <p:sp>
        <p:nvSpPr>
          <p:cNvPr id="6" name="TextBox 5"/>
          <p:cNvSpPr txBox="1"/>
          <p:nvPr/>
        </p:nvSpPr>
        <p:spPr>
          <a:xfrm rot="10800000" flipH="1" flipV="1">
            <a:off x="395925" y="6096000"/>
            <a:ext cx="7924800" cy="369332"/>
          </a:xfrm>
          <a:prstGeom prst="rect">
            <a:avLst/>
          </a:prstGeom>
          <a:noFill/>
        </p:spPr>
        <p:txBody>
          <a:bodyPr wrap="square" rtlCol="0">
            <a:spAutoFit/>
          </a:bodyPr>
          <a:lstStyle/>
          <a:p>
            <a:r>
              <a:rPr lang="en-US" b="1" dirty="0">
                <a:solidFill>
                  <a:srgbClr val="C00000"/>
                </a:solidFill>
                <a:effectLst>
                  <a:outerShdw blurRad="38100" dist="38100" dir="2700000" algn="tl">
                    <a:srgbClr val="000000">
                      <a:alpha val="43137"/>
                    </a:srgbClr>
                  </a:outerShdw>
                </a:effectLst>
              </a:rPr>
              <a:t>This Smoking/Cooking Program only Works on Products Where Nitrites are Added </a:t>
            </a:r>
          </a:p>
        </p:txBody>
      </p:sp>
    </p:spTree>
    <p:extLst>
      <p:ext uri="{BB962C8B-B14F-4D97-AF65-F5344CB8AC3E}">
        <p14:creationId xmlns:p14="http://schemas.microsoft.com/office/powerpoint/2010/main" val="2837039599"/>
      </p:ext>
    </p:extLst>
  </p:cSld>
  <p:clrMapOvr>
    <a:masterClrMapping/>
  </p:clrMapOvr>
  <p:transition>
    <p:zoom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525" y="152400"/>
            <a:ext cx="8229600" cy="1143000"/>
          </a:xfrm>
        </p:spPr>
        <p:txBody>
          <a:bodyPr/>
          <a:lstStyle/>
          <a:p>
            <a:r>
              <a:rPr lang="en-US" sz="5400" b="1" dirty="0">
                <a:effectLst>
                  <a:outerShdw blurRad="38100" dist="38100" dir="2700000" algn="tl">
                    <a:srgbClr val="000000">
                      <a:alpha val="43137"/>
                    </a:srgbClr>
                  </a:outerShdw>
                </a:effectLst>
              </a:rPr>
              <a:t>Smoking/Cooking Jerky</a:t>
            </a:r>
          </a:p>
        </p:txBody>
      </p:sp>
      <p:graphicFrame>
        <p:nvGraphicFramePr>
          <p:cNvPr id="5" name="Table 4"/>
          <p:cNvGraphicFramePr>
            <a:graphicFrameLocks noGrp="1"/>
          </p:cNvGraphicFramePr>
          <p:nvPr/>
        </p:nvGraphicFramePr>
        <p:xfrm>
          <a:off x="381000" y="1524000"/>
          <a:ext cx="7848601" cy="4139790"/>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20000"/>
                    </a:ext>
                  </a:extLst>
                </a:gridCol>
                <a:gridCol w="1234954">
                  <a:extLst>
                    <a:ext uri="{9D8B030D-6E8A-4147-A177-3AD203B41FA5}">
                      <a16:colId xmlns:a16="http://schemas.microsoft.com/office/drawing/2014/main" val="20001"/>
                    </a:ext>
                  </a:extLst>
                </a:gridCol>
                <a:gridCol w="1125960">
                  <a:extLst>
                    <a:ext uri="{9D8B030D-6E8A-4147-A177-3AD203B41FA5}">
                      <a16:colId xmlns:a16="http://schemas.microsoft.com/office/drawing/2014/main" val="20002"/>
                    </a:ext>
                  </a:extLst>
                </a:gridCol>
                <a:gridCol w="1125960">
                  <a:extLst>
                    <a:ext uri="{9D8B030D-6E8A-4147-A177-3AD203B41FA5}">
                      <a16:colId xmlns:a16="http://schemas.microsoft.com/office/drawing/2014/main" val="20003"/>
                    </a:ext>
                  </a:extLst>
                </a:gridCol>
                <a:gridCol w="794796">
                  <a:extLst>
                    <a:ext uri="{9D8B030D-6E8A-4147-A177-3AD203B41FA5}">
                      <a16:colId xmlns:a16="http://schemas.microsoft.com/office/drawing/2014/main" val="20004"/>
                    </a:ext>
                  </a:extLst>
                </a:gridCol>
                <a:gridCol w="960377">
                  <a:extLst>
                    <a:ext uri="{9D8B030D-6E8A-4147-A177-3AD203B41FA5}">
                      <a16:colId xmlns:a16="http://schemas.microsoft.com/office/drawing/2014/main" val="20005"/>
                    </a:ext>
                  </a:extLst>
                </a:gridCol>
                <a:gridCol w="1082553">
                  <a:extLst>
                    <a:ext uri="{9D8B030D-6E8A-4147-A177-3AD203B41FA5}">
                      <a16:colId xmlns:a16="http://schemas.microsoft.com/office/drawing/2014/main" val="20006"/>
                    </a:ext>
                  </a:extLst>
                </a:gridCol>
                <a:gridCol w="838201">
                  <a:extLst>
                    <a:ext uri="{9D8B030D-6E8A-4147-A177-3AD203B41FA5}">
                      <a16:colId xmlns:a16="http://schemas.microsoft.com/office/drawing/2014/main" val="20007"/>
                    </a:ext>
                  </a:extLst>
                </a:gridCol>
              </a:tblGrid>
              <a:tr h="857691">
                <a:tc>
                  <a:txBody>
                    <a:bodyPr/>
                    <a:lstStyle/>
                    <a:p>
                      <a:pPr algn="ctr"/>
                      <a:r>
                        <a:rPr lang="en-US" sz="1600" dirty="0"/>
                        <a:t>STEP</a:t>
                      </a:r>
                    </a:p>
                  </a:txBody>
                  <a:tcPr/>
                </a:tc>
                <a:tc>
                  <a:txBody>
                    <a:bodyPr/>
                    <a:lstStyle/>
                    <a:p>
                      <a:pPr algn="ctr"/>
                      <a:r>
                        <a:rPr lang="en-US" sz="1600" dirty="0"/>
                        <a:t>PROCESS</a:t>
                      </a:r>
                    </a:p>
                  </a:txBody>
                  <a:tcPr/>
                </a:tc>
                <a:tc>
                  <a:txBody>
                    <a:bodyPr/>
                    <a:lstStyle/>
                    <a:p>
                      <a:pPr algn="ctr"/>
                      <a:r>
                        <a:rPr lang="en-US" sz="1600" dirty="0"/>
                        <a:t>DAMPER</a:t>
                      </a:r>
                    </a:p>
                  </a:txBody>
                  <a:tcPr/>
                </a:tc>
                <a:tc>
                  <a:txBody>
                    <a:bodyPr/>
                    <a:lstStyle/>
                    <a:p>
                      <a:pPr algn="ctr"/>
                      <a:r>
                        <a:rPr lang="en-US" sz="1600" dirty="0"/>
                        <a:t>TIME</a:t>
                      </a:r>
                    </a:p>
                  </a:txBody>
                  <a:tcPr/>
                </a:tc>
                <a:tc>
                  <a:txBody>
                    <a:bodyPr/>
                    <a:lstStyle/>
                    <a:p>
                      <a:pPr algn="ctr"/>
                      <a:r>
                        <a:rPr lang="en-US" sz="1600" dirty="0"/>
                        <a:t>DRY</a:t>
                      </a:r>
                    </a:p>
                    <a:p>
                      <a:pPr algn="ctr"/>
                      <a:r>
                        <a:rPr lang="en-US" sz="1600" dirty="0"/>
                        <a:t>BULB</a:t>
                      </a:r>
                    </a:p>
                    <a:p>
                      <a:pPr algn="ctr"/>
                      <a:r>
                        <a:rPr lang="en-US" sz="1600" baseline="30000" dirty="0"/>
                        <a:t>0</a:t>
                      </a:r>
                      <a:r>
                        <a:rPr lang="en-US" sz="1600" baseline="0" dirty="0"/>
                        <a:t>F</a:t>
                      </a:r>
                      <a:endParaRPr lang="en-US" sz="1600" baseline="30000" dirty="0"/>
                    </a:p>
                  </a:txBody>
                  <a:tcPr/>
                </a:tc>
                <a:tc>
                  <a:txBody>
                    <a:bodyPr/>
                    <a:lstStyle/>
                    <a:p>
                      <a:pPr algn="ctr"/>
                      <a:r>
                        <a:rPr lang="en-US" sz="1600" dirty="0"/>
                        <a:t>WET</a:t>
                      </a:r>
                    </a:p>
                    <a:p>
                      <a:pPr algn="ctr"/>
                      <a:r>
                        <a:rPr lang="en-US" sz="1600" dirty="0"/>
                        <a:t>BULB</a:t>
                      </a:r>
                    </a:p>
                    <a:p>
                      <a:pPr algn="ctr"/>
                      <a:r>
                        <a:rPr lang="en-US" sz="1600" baseline="30000" dirty="0"/>
                        <a:t>0</a:t>
                      </a:r>
                      <a:r>
                        <a:rPr lang="en-US" sz="1600" baseline="0" dirty="0"/>
                        <a:t>F</a:t>
                      </a:r>
                      <a:endParaRPr lang="en-US" sz="1600" baseline="30000" dirty="0"/>
                    </a:p>
                  </a:txBody>
                  <a:tcPr/>
                </a:tc>
                <a:tc>
                  <a:txBody>
                    <a:bodyPr/>
                    <a:lstStyle/>
                    <a:p>
                      <a:pPr algn="ctr"/>
                      <a:r>
                        <a:rPr lang="en-US" sz="1600" dirty="0"/>
                        <a:t>HUMIDITY</a:t>
                      </a:r>
                    </a:p>
                  </a:txBody>
                  <a:tcPr/>
                </a:tc>
                <a:tc>
                  <a:txBody>
                    <a:bodyPr/>
                    <a:lstStyle/>
                    <a:p>
                      <a:pPr algn="ctr"/>
                      <a:r>
                        <a:rPr lang="en-US" sz="1600" dirty="0"/>
                        <a:t>CORE</a:t>
                      </a:r>
                    </a:p>
                  </a:txBody>
                  <a:tcPr/>
                </a:tc>
                <a:extLst>
                  <a:ext uri="{0D108BD9-81ED-4DB2-BD59-A6C34878D82A}">
                    <a16:rowId xmlns:a16="http://schemas.microsoft.com/office/drawing/2014/main" val="10000"/>
                  </a:ext>
                </a:extLst>
              </a:tr>
              <a:tr h="386490">
                <a:tc>
                  <a:txBody>
                    <a:bodyPr/>
                    <a:lstStyle/>
                    <a:p>
                      <a:r>
                        <a:rPr lang="en-US" sz="1200" dirty="0"/>
                        <a:t>1.</a:t>
                      </a:r>
                    </a:p>
                  </a:txBody>
                  <a:tcPr/>
                </a:tc>
                <a:tc>
                  <a:txBody>
                    <a:bodyPr/>
                    <a:lstStyle/>
                    <a:p>
                      <a:r>
                        <a:rPr lang="en-US" sz="1200" dirty="0"/>
                        <a:t>Drying</a:t>
                      </a:r>
                      <a:r>
                        <a:rPr lang="en-US" sz="1200" baseline="0" dirty="0"/>
                        <a:t> (Fan on High Speed)</a:t>
                      </a:r>
                      <a:endParaRPr lang="en-US" sz="1200" dirty="0"/>
                    </a:p>
                  </a:txBody>
                  <a:tcPr/>
                </a:tc>
                <a:tc>
                  <a:txBody>
                    <a:bodyPr/>
                    <a:lstStyle/>
                    <a:p>
                      <a:pPr algn="ctr"/>
                      <a:r>
                        <a:rPr lang="en-US" sz="1200" dirty="0"/>
                        <a:t>Open</a:t>
                      </a:r>
                    </a:p>
                  </a:txBody>
                  <a:tcPr/>
                </a:tc>
                <a:tc>
                  <a:txBody>
                    <a:bodyPr/>
                    <a:lstStyle/>
                    <a:p>
                      <a:pPr algn="ctr"/>
                      <a:r>
                        <a:rPr lang="en-US" sz="1200" dirty="0"/>
                        <a:t>:30</a:t>
                      </a:r>
                    </a:p>
                  </a:txBody>
                  <a:tcPr/>
                </a:tc>
                <a:tc>
                  <a:txBody>
                    <a:bodyPr/>
                    <a:lstStyle/>
                    <a:p>
                      <a:pPr algn="ctr"/>
                      <a:r>
                        <a:rPr lang="en-US" sz="1200" dirty="0"/>
                        <a:t>110°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1"/>
                  </a:ext>
                </a:extLst>
              </a:tr>
              <a:tr h="386490">
                <a:tc>
                  <a:txBody>
                    <a:bodyPr/>
                    <a:lstStyle/>
                    <a:p>
                      <a:r>
                        <a:rPr lang="en-US" sz="1200" dirty="0"/>
                        <a:t>2.</a:t>
                      </a:r>
                    </a:p>
                  </a:txBody>
                  <a:tcPr/>
                </a:tc>
                <a:tc>
                  <a:txBody>
                    <a:bodyPr/>
                    <a:lstStyle/>
                    <a:p>
                      <a:r>
                        <a:rPr lang="en-US" sz="1200" dirty="0"/>
                        <a:t>Smoke Ignition</a:t>
                      </a:r>
                    </a:p>
                  </a:txBody>
                  <a:tcPr/>
                </a:tc>
                <a:tc>
                  <a:txBody>
                    <a:bodyPr/>
                    <a:lstStyle/>
                    <a:p>
                      <a:pPr algn="ctr"/>
                      <a:r>
                        <a:rPr lang="en-US" sz="1200" dirty="0"/>
                        <a:t>Open</a:t>
                      </a:r>
                    </a:p>
                  </a:txBody>
                  <a:tcPr/>
                </a:tc>
                <a:tc>
                  <a:txBody>
                    <a:bodyPr/>
                    <a:lstStyle/>
                    <a:p>
                      <a:pPr algn="ctr"/>
                      <a:r>
                        <a:rPr lang="en-US" sz="1200" dirty="0"/>
                        <a:t>:04</a:t>
                      </a:r>
                    </a:p>
                  </a:txBody>
                  <a:tcPr/>
                </a:tc>
                <a:tc>
                  <a:txBody>
                    <a:bodyPr/>
                    <a:lstStyle/>
                    <a:p>
                      <a:pPr algn="ctr"/>
                      <a:r>
                        <a:rPr lang="en-US" sz="1200" dirty="0"/>
                        <a:t>135°</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2"/>
                  </a:ext>
                </a:extLst>
              </a:tr>
              <a:tr h="386490">
                <a:tc>
                  <a:txBody>
                    <a:bodyPr/>
                    <a:lstStyle/>
                    <a:p>
                      <a:r>
                        <a:rPr lang="en-US" sz="1200" dirty="0"/>
                        <a:t>3.</a:t>
                      </a:r>
                    </a:p>
                  </a:txBody>
                  <a:tcPr/>
                </a:tc>
                <a:tc>
                  <a:txBody>
                    <a:bodyPr/>
                    <a:lstStyle/>
                    <a:p>
                      <a:r>
                        <a:rPr lang="en-US" sz="1200" dirty="0"/>
                        <a:t>Smoking</a:t>
                      </a:r>
                    </a:p>
                  </a:txBody>
                  <a:tcPr/>
                </a:tc>
                <a:tc>
                  <a:txBody>
                    <a:bodyPr/>
                    <a:lstStyle/>
                    <a:p>
                      <a:pPr algn="ctr"/>
                      <a:r>
                        <a:rPr lang="en-US" sz="1200" dirty="0"/>
                        <a:t>Auto</a:t>
                      </a:r>
                    </a:p>
                  </a:txBody>
                  <a:tcPr/>
                </a:tc>
                <a:tc>
                  <a:txBody>
                    <a:bodyPr/>
                    <a:lstStyle/>
                    <a:p>
                      <a:pPr algn="ctr"/>
                      <a:r>
                        <a:rPr lang="en-US" sz="1200" dirty="0"/>
                        <a:t>:10</a:t>
                      </a:r>
                    </a:p>
                  </a:txBody>
                  <a:tcPr/>
                </a:tc>
                <a:tc>
                  <a:txBody>
                    <a:bodyPr/>
                    <a:lstStyle/>
                    <a:p>
                      <a:pPr algn="ctr"/>
                      <a:r>
                        <a:rPr lang="en-US" sz="1200" dirty="0"/>
                        <a:t>140°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3"/>
                  </a:ext>
                </a:extLst>
              </a:tr>
              <a:tr h="476495">
                <a:tc>
                  <a:txBody>
                    <a:bodyPr/>
                    <a:lstStyle/>
                    <a:p>
                      <a:r>
                        <a:rPr lang="en-US" sz="1200" dirty="0"/>
                        <a:t>4.</a:t>
                      </a:r>
                    </a:p>
                  </a:txBody>
                  <a:tcPr/>
                </a:tc>
                <a:tc>
                  <a:txBody>
                    <a:bodyPr/>
                    <a:lstStyle/>
                    <a:p>
                      <a:r>
                        <a:rPr lang="en-US" sz="1200" dirty="0"/>
                        <a:t>Cook (High</a:t>
                      </a:r>
                      <a:r>
                        <a:rPr lang="en-US" sz="1200" baseline="0" dirty="0"/>
                        <a:t> Fan)</a:t>
                      </a:r>
                      <a:endParaRPr lang="en-US" sz="1200" dirty="0"/>
                    </a:p>
                  </a:txBody>
                  <a:tcPr/>
                </a:tc>
                <a:tc>
                  <a:txBody>
                    <a:bodyPr/>
                    <a:lstStyle/>
                    <a:p>
                      <a:pPr algn="ctr"/>
                      <a:r>
                        <a:rPr lang="en-US" sz="1200" dirty="0"/>
                        <a:t>Closed</a:t>
                      </a:r>
                    </a:p>
                  </a:txBody>
                  <a:tcPr/>
                </a:tc>
                <a:tc>
                  <a:txBody>
                    <a:bodyPr/>
                    <a:lstStyle/>
                    <a:p>
                      <a:pPr algn="ctr"/>
                      <a:r>
                        <a:rPr lang="en-US" sz="1200" dirty="0"/>
                        <a:t>:30</a:t>
                      </a:r>
                    </a:p>
                  </a:txBody>
                  <a:tcPr/>
                </a:tc>
                <a:tc>
                  <a:txBody>
                    <a:bodyPr/>
                    <a:lstStyle/>
                    <a:p>
                      <a:pPr algn="ctr"/>
                      <a:r>
                        <a:rPr lang="en-US" sz="1200" dirty="0"/>
                        <a:t>150°</a:t>
                      </a:r>
                    </a:p>
                  </a:txBody>
                  <a:tcPr/>
                </a:tc>
                <a:tc>
                  <a:txBody>
                    <a:bodyPr/>
                    <a:lstStyle/>
                    <a:p>
                      <a:pPr algn="ctr"/>
                      <a:r>
                        <a:rPr lang="en-US" sz="1200" dirty="0"/>
                        <a:t>127°</a:t>
                      </a:r>
                    </a:p>
                  </a:txBody>
                  <a:tcPr/>
                </a:tc>
                <a:tc>
                  <a:txBody>
                    <a:bodyPr/>
                    <a:lstStyle/>
                    <a:p>
                      <a:pPr algn="ctr"/>
                      <a:r>
                        <a:rPr lang="en-US" sz="1200" dirty="0"/>
                        <a:t>50%</a:t>
                      </a:r>
                    </a:p>
                  </a:txBody>
                  <a:tcPr/>
                </a:tc>
                <a:tc>
                  <a:txBody>
                    <a:bodyPr/>
                    <a:lstStyle/>
                    <a:p>
                      <a:pPr algn="ctr"/>
                      <a:r>
                        <a:rPr lang="en-US" sz="1200" dirty="0"/>
                        <a:t>170°</a:t>
                      </a:r>
                    </a:p>
                  </a:txBody>
                  <a:tcPr/>
                </a:tc>
                <a:extLst>
                  <a:ext uri="{0D108BD9-81ED-4DB2-BD59-A6C34878D82A}">
                    <a16:rowId xmlns:a16="http://schemas.microsoft.com/office/drawing/2014/main" val="10005"/>
                  </a:ext>
                </a:extLst>
              </a:tr>
              <a:tr h="458849">
                <a:tc>
                  <a:txBody>
                    <a:bodyPr/>
                    <a:lstStyle/>
                    <a:p>
                      <a:r>
                        <a:rPr lang="en-US" sz="1200" dirty="0"/>
                        <a:t>5.</a:t>
                      </a:r>
                    </a:p>
                  </a:txBody>
                  <a:tcPr/>
                </a:tc>
                <a:tc>
                  <a:txBody>
                    <a:bodyPr/>
                    <a:lstStyle/>
                    <a:p>
                      <a:r>
                        <a:rPr lang="en-US" sz="1200" dirty="0"/>
                        <a:t>Cook </a:t>
                      </a:r>
                      <a:r>
                        <a:rPr lang="en-US" sz="1200" baseline="0" dirty="0"/>
                        <a:t> (High Fan)</a:t>
                      </a:r>
                      <a:endParaRPr lang="en-US" sz="1200" dirty="0"/>
                    </a:p>
                  </a:txBody>
                  <a:tcPr/>
                </a:tc>
                <a:tc>
                  <a:txBody>
                    <a:bodyPr/>
                    <a:lstStyle/>
                    <a:p>
                      <a:pPr algn="ctr"/>
                      <a:r>
                        <a:rPr lang="en-US" sz="1200" dirty="0"/>
                        <a:t>Closed</a:t>
                      </a:r>
                    </a:p>
                  </a:txBody>
                  <a:tcPr/>
                </a:tc>
                <a:tc>
                  <a:txBody>
                    <a:bodyPr/>
                    <a:lstStyle/>
                    <a:p>
                      <a:pPr algn="ctr"/>
                      <a:r>
                        <a:rPr lang="en-US" sz="1200" dirty="0"/>
                        <a:t>:30</a:t>
                      </a:r>
                    </a:p>
                  </a:txBody>
                  <a:tcPr/>
                </a:tc>
                <a:tc>
                  <a:txBody>
                    <a:bodyPr/>
                    <a:lstStyle/>
                    <a:p>
                      <a:pPr algn="ctr"/>
                      <a:r>
                        <a:rPr lang="en-US" sz="1200" dirty="0"/>
                        <a:t>155°</a:t>
                      </a:r>
                    </a:p>
                  </a:txBody>
                  <a:tcPr/>
                </a:tc>
                <a:tc>
                  <a:txBody>
                    <a:bodyPr/>
                    <a:lstStyle/>
                    <a:p>
                      <a:pPr algn="ctr"/>
                      <a:r>
                        <a:rPr lang="en-US" sz="1200" dirty="0"/>
                        <a:t>131°</a:t>
                      </a:r>
                    </a:p>
                  </a:txBody>
                  <a:tcPr/>
                </a:tc>
                <a:tc>
                  <a:txBody>
                    <a:bodyPr/>
                    <a:lstStyle/>
                    <a:p>
                      <a:pPr algn="ctr"/>
                      <a:r>
                        <a:rPr lang="en-US" sz="1200" dirty="0"/>
                        <a:t>50%</a:t>
                      </a:r>
                    </a:p>
                  </a:txBody>
                  <a:tcPr/>
                </a:tc>
                <a:tc>
                  <a:txBody>
                    <a:bodyPr/>
                    <a:lstStyle/>
                    <a:p>
                      <a:pPr algn="ctr"/>
                      <a:r>
                        <a:rPr lang="en-US" sz="1200" dirty="0"/>
                        <a:t>170°</a:t>
                      </a:r>
                    </a:p>
                  </a:txBody>
                  <a:tcPr/>
                </a:tc>
                <a:extLst>
                  <a:ext uri="{0D108BD9-81ED-4DB2-BD59-A6C34878D82A}">
                    <a16:rowId xmlns:a16="http://schemas.microsoft.com/office/drawing/2014/main" val="10006"/>
                  </a:ext>
                </a:extLst>
              </a:tr>
              <a:tr h="476495">
                <a:tc>
                  <a:txBody>
                    <a:bodyPr/>
                    <a:lstStyle/>
                    <a:p>
                      <a:r>
                        <a:rPr lang="en-US" sz="1200" dirty="0"/>
                        <a:t>6.</a:t>
                      </a:r>
                    </a:p>
                  </a:txBody>
                  <a:tcPr/>
                </a:tc>
                <a:tc>
                  <a:txBody>
                    <a:bodyPr/>
                    <a:lstStyle/>
                    <a:p>
                      <a:r>
                        <a:rPr lang="en-US" sz="1200" dirty="0"/>
                        <a:t>Cook (High Fan)</a:t>
                      </a:r>
                    </a:p>
                  </a:txBody>
                  <a:tcPr/>
                </a:tc>
                <a:tc>
                  <a:txBody>
                    <a:bodyPr/>
                    <a:lstStyle/>
                    <a:p>
                      <a:pPr algn="ctr"/>
                      <a:r>
                        <a:rPr lang="en-US" sz="1200" dirty="0"/>
                        <a:t>Closed</a:t>
                      </a:r>
                    </a:p>
                  </a:txBody>
                  <a:tcPr/>
                </a:tc>
                <a:tc>
                  <a:txBody>
                    <a:bodyPr/>
                    <a:lstStyle/>
                    <a:p>
                      <a:pPr algn="ctr"/>
                      <a:r>
                        <a:rPr lang="en-US" sz="1200" dirty="0"/>
                        <a:t>To Internal</a:t>
                      </a:r>
                    </a:p>
                    <a:p>
                      <a:pPr algn="ctr"/>
                      <a:r>
                        <a:rPr lang="en-US" sz="1200" dirty="0"/>
                        <a:t>(</a:t>
                      </a:r>
                      <a:r>
                        <a:rPr lang="en-US" sz="1200" dirty="0" err="1"/>
                        <a:t>Aprox</a:t>
                      </a:r>
                      <a:r>
                        <a:rPr lang="en-US" sz="1200" dirty="0"/>
                        <a:t> 10 minutes)</a:t>
                      </a:r>
                    </a:p>
                  </a:txBody>
                  <a:tcPr/>
                </a:tc>
                <a:tc>
                  <a:txBody>
                    <a:bodyPr/>
                    <a:lstStyle/>
                    <a:p>
                      <a:pPr algn="ctr"/>
                      <a:r>
                        <a:rPr lang="en-US" sz="1200" dirty="0"/>
                        <a:t>175°</a:t>
                      </a:r>
                    </a:p>
                  </a:txBody>
                  <a:tcPr/>
                </a:tc>
                <a:tc>
                  <a:txBody>
                    <a:bodyPr/>
                    <a:lstStyle/>
                    <a:p>
                      <a:pPr algn="ctr"/>
                      <a:r>
                        <a:rPr lang="en-US" sz="1200" dirty="0"/>
                        <a:t>166°</a:t>
                      </a:r>
                    </a:p>
                  </a:txBody>
                  <a:tcPr/>
                </a:tc>
                <a:tc>
                  <a:txBody>
                    <a:bodyPr/>
                    <a:lstStyle/>
                    <a:p>
                      <a:pPr algn="ctr"/>
                      <a:r>
                        <a:rPr lang="en-US" sz="1200" dirty="0"/>
                        <a:t>80%</a:t>
                      </a:r>
                    </a:p>
                  </a:txBody>
                  <a:tcPr/>
                </a:tc>
                <a:tc>
                  <a:txBody>
                    <a:bodyPr/>
                    <a:lstStyle/>
                    <a:p>
                      <a:pPr algn="ctr"/>
                      <a:r>
                        <a:rPr lang="en-US" sz="1200" dirty="0"/>
                        <a:t>165°</a:t>
                      </a:r>
                    </a:p>
                  </a:txBody>
                  <a:tcPr/>
                </a:tc>
                <a:extLst>
                  <a:ext uri="{0D108BD9-81ED-4DB2-BD59-A6C34878D82A}">
                    <a16:rowId xmlns:a16="http://schemas.microsoft.com/office/drawing/2014/main" val="10007"/>
                  </a:ext>
                </a:extLst>
              </a:tr>
              <a:tr h="476495">
                <a:tc>
                  <a:txBody>
                    <a:bodyPr/>
                    <a:lstStyle/>
                    <a:p>
                      <a:r>
                        <a:rPr lang="en-US" sz="1200" dirty="0"/>
                        <a:t>7.</a:t>
                      </a:r>
                    </a:p>
                  </a:txBody>
                  <a:tcPr/>
                </a:tc>
                <a:tc>
                  <a:txBody>
                    <a:bodyPr/>
                    <a:lstStyle/>
                    <a:p>
                      <a:r>
                        <a:rPr lang="en-US" sz="1200" dirty="0"/>
                        <a:t>Drying (High Fan)</a:t>
                      </a:r>
                    </a:p>
                  </a:txBody>
                  <a:tcPr/>
                </a:tc>
                <a:tc>
                  <a:txBody>
                    <a:bodyPr/>
                    <a:lstStyle/>
                    <a:p>
                      <a:pPr algn="ctr"/>
                      <a:r>
                        <a:rPr lang="en-US" sz="1200" dirty="0"/>
                        <a:t>Open</a:t>
                      </a:r>
                    </a:p>
                  </a:txBody>
                  <a:tcPr/>
                </a:tc>
                <a:tc>
                  <a:txBody>
                    <a:bodyPr/>
                    <a:lstStyle/>
                    <a:p>
                      <a:pPr algn="ctr"/>
                      <a:r>
                        <a:rPr lang="en-US" sz="1200" dirty="0"/>
                        <a:t>To Desired Water Activity</a:t>
                      </a:r>
                    </a:p>
                  </a:txBody>
                  <a:tcPr/>
                </a:tc>
                <a:tc>
                  <a:txBody>
                    <a:bodyPr/>
                    <a:lstStyle/>
                    <a:p>
                      <a:pPr algn="ctr"/>
                      <a:r>
                        <a:rPr lang="en-US" sz="1200" dirty="0"/>
                        <a:t>155°</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endParaRPr lang="en-US" sz="1200" dirty="0"/>
                    </a:p>
                  </a:txBody>
                  <a:tcPr/>
                </a:tc>
                <a:extLst>
                  <a:ext uri="{0D108BD9-81ED-4DB2-BD59-A6C34878D82A}">
                    <a16:rowId xmlns:a16="http://schemas.microsoft.com/office/drawing/2014/main" val="10008"/>
                  </a:ext>
                </a:extLst>
              </a:tr>
            </a:tbl>
          </a:graphicData>
        </a:graphic>
      </p:graphicFrame>
      <p:pic>
        <p:nvPicPr>
          <p:cNvPr id="7" name="Picture 6" descr="Color Scott Logo for Directory.jpg"/>
          <p:cNvPicPr>
            <a:picLocks noChangeAspect="1"/>
          </p:cNvPicPr>
          <p:nvPr/>
        </p:nvPicPr>
        <p:blipFill>
          <a:blip r:embed="rId2" cstate="print"/>
          <a:stretch>
            <a:fillRect/>
          </a:stretch>
        </p:blipFill>
        <p:spPr>
          <a:xfrm>
            <a:off x="8473125" y="5715000"/>
            <a:ext cx="653523" cy="229662"/>
          </a:xfrm>
          <a:prstGeom prst="rect">
            <a:avLst/>
          </a:prstGeom>
        </p:spPr>
      </p:pic>
    </p:spTree>
    <p:extLst>
      <p:ext uri="{BB962C8B-B14F-4D97-AF65-F5344CB8AC3E}">
        <p14:creationId xmlns:p14="http://schemas.microsoft.com/office/powerpoint/2010/main" val="3420118005"/>
      </p:ext>
    </p:extLst>
  </p:cSld>
  <p:clrMapOvr>
    <a:masterClrMapping/>
  </p:clrMapOvr>
  <p:transition>
    <p:zoom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Finished Product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599" y="1295400"/>
            <a:ext cx="3829050" cy="51054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236863"/>
            <a:ext cx="3122953" cy="4163937"/>
          </a:xfrm>
          <a:prstGeom prst="rect">
            <a:avLst/>
          </a:prstGeom>
        </p:spPr>
      </p:pic>
    </p:spTree>
    <p:extLst>
      <p:ext uri="{BB962C8B-B14F-4D97-AF65-F5344CB8AC3E}">
        <p14:creationId xmlns:p14="http://schemas.microsoft.com/office/powerpoint/2010/main" val="2731679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r>
              <a:rPr lang="en-US" b="1" dirty="0">
                <a:solidFill>
                  <a:srgbClr val="C00000"/>
                </a:solidFill>
                <a:effectLst>
                  <a:outerShdw blurRad="38100" dist="38100" dir="2700000" algn="tl">
                    <a:srgbClr val="000000">
                      <a:alpha val="43137"/>
                    </a:srgbClr>
                  </a:outerShdw>
                </a:effectLst>
              </a:rPr>
              <a:t>Whole Muscle</a:t>
            </a:r>
            <a:br>
              <a:rPr lang="en-US" b="1" dirty="0">
                <a:solidFill>
                  <a:srgbClr val="C00000"/>
                </a:solidFill>
                <a:effectLst>
                  <a:outerShdw blurRad="38100" dist="38100" dir="2700000" algn="tl">
                    <a:srgbClr val="000000">
                      <a:alpha val="43137"/>
                    </a:srgbClr>
                  </a:outerShdw>
                </a:effectLst>
              </a:rPr>
            </a:br>
            <a:r>
              <a:rPr lang="en-US" b="1" dirty="0">
                <a:solidFill>
                  <a:srgbClr val="C00000"/>
                </a:solidFill>
                <a:effectLst>
                  <a:outerShdw blurRad="38100" dist="38100" dir="2700000" algn="tl">
                    <a:srgbClr val="000000">
                      <a:alpha val="43137"/>
                    </a:srgbClr>
                  </a:outerShdw>
                </a:effectLst>
              </a:rPr>
              <a:t>Jerky</a:t>
            </a: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937" y="1600200"/>
            <a:ext cx="2709565" cy="222571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062" y="3924423"/>
            <a:ext cx="3568700" cy="2921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2560784"/>
            <a:ext cx="3530600" cy="3530600"/>
          </a:xfrm>
          <a:prstGeom prst="rect">
            <a:avLst/>
          </a:prstGeom>
        </p:spPr>
      </p:pic>
    </p:spTree>
    <p:extLst>
      <p:ext uri="{BB962C8B-B14F-4D97-AF65-F5344CB8AC3E}">
        <p14:creationId xmlns:p14="http://schemas.microsoft.com/office/powerpoint/2010/main" val="1245460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Meat Preparation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90" y="1371600"/>
            <a:ext cx="3886200" cy="5181600"/>
          </a:xfrm>
          <a:prstGeom prst="rect">
            <a:avLst/>
          </a:prstGeom>
        </p:spPr>
      </p:pic>
      <p:sp>
        <p:nvSpPr>
          <p:cNvPr id="8" name="TextBox 7"/>
          <p:cNvSpPr txBox="1"/>
          <p:nvPr/>
        </p:nvSpPr>
        <p:spPr>
          <a:xfrm>
            <a:off x="4265785" y="1447800"/>
            <a:ext cx="3886200" cy="1815882"/>
          </a:xfrm>
          <a:prstGeom prst="rect">
            <a:avLst/>
          </a:prstGeom>
          <a:noFill/>
        </p:spPr>
        <p:txBody>
          <a:bodyPr wrap="square" rtlCol="0">
            <a:spAutoFit/>
          </a:bodyPr>
          <a:lstStyle/>
          <a:p>
            <a:pPr marL="285750" indent="-285750">
              <a:buFont typeface="Wingdings" panose="05000000000000000000" pitchFamily="2" charset="2"/>
              <a:buChar char="Ø"/>
            </a:pPr>
            <a:r>
              <a:rPr lang="en-US" sz="2800" b="1" dirty="0"/>
              <a:t>Pre-Sliced Cow Rounds</a:t>
            </a:r>
          </a:p>
          <a:p>
            <a:endParaRPr lang="en-US" sz="2800" b="1" dirty="0"/>
          </a:p>
          <a:p>
            <a:pPr marL="285750" indent="-285750">
              <a:buFont typeface="Wingdings" panose="05000000000000000000" pitchFamily="2" charset="2"/>
              <a:buChar char="Ø"/>
            </a:pPr>
            <a:r>
              <a:rPr lang="en-US" sz="2800" b="1" dirty="0"/>
              <a:t>Slice Yourself (Industry Standard ¼”)</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1319" y="3736072"/>
            <a:ext cx="4215132" cy="2808990"/>
          </a:xfrm>
          <a:prstGeom prst="rect">
            <a:avLst/>
          </a:prstGeom>
        </p:spPr>
      </p:pic>
    </p:spTree>
    <p:extLst>
      <p:ext uri="{BB962C8B-B14F-4D97-AF65-F5344CB8AC3E}">
        <p14:creationId xmlns:p14="http://schemas.microsoft.com/office/powerpoint/2010/main" val="444099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Meat Quality</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5937" y="2289463"/>
            <a:ext cx="3022427" cy="402990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214" y="1359763"/>
            <a:ext cx="3719702" cy="4959603"/>
          </a:xfrm>
          <a:prstGeom prst="rect">
            <a:avLst/>
          </a:prstGeom>
        </p:spPr>
      </p:pic>
      <p:sp>
        <p:nvSpPr>
          <p:cNvPr id="11" name="TextBox 10"/>
          <p:cNvSpPr txBox="1"/>
          <p:nvPr/>
        </p:nvSpPr>
        <p:spPr>
          <a:xfrm>
            <a:off x="513213" y="6249456"/>
            <a:ext cx="3719702"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Dark Cutter</a:t>
            </a:r>
          </a:p>
        </p:txBody>
      </p:sp>
      <p:sp>
        <p:nvSpPr>
          <p:cNvPr id="12" name="TextBox 11"/>
          <p:cNvSpPr txBox="1"/>
          <p:nvPr/>
        </p:nvSpPr>
        <p:spPr>
          <a:xfrm>
            <a:off x="4953000" y="1750113"/>
            <a:ext cx="3002663"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Cow Rounds</a:t>
            </a:r>
          </a:p>
        </p:txBody>
      </p:sp>
    </p:spTree>
    <p:extLst>
      <p:ext uri="{BB962C8B-B14F-4D97-AF65-F5344CB8AC3E}">
        <p14:creationId xmlns:p14="http://schemas.microsoft.com/office/powerpoint/2010/main" val="474811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5" y="5715000"/>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Meat Quality</a:t>
            </a:r>
          </a:p>
        </p:txBody>
      </p:sp>
      <p:pic>
        <p:nvPicPr>
          <p:cNvPr id="5" name="Picture 4">
            <a:extLst>
              <a:ext uri="{FF2B5EF4-FFF2-40B4-BE49-F238E27FC236}">
                <a16:creationId xmlns:a16="http://schemas.microsoft.com/office/drawing/2014/main" id="{D1563F58-864D-4130-B2FE-5EF7534C8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168063"/>
            <a:ext cx="7192162" cy="5639897"/>
          </a:xfrm>
          <a:prstGeom prst="rect">
            <a:avLst/>
          </a:prstGeom>
        </p:spPr>
      </p:pic>
    </p:spTree>
    <p:extLst>
      <p:ext uri="{BB962C8B-B14F-4D97-AF65-F5344CB8AC3E}">
        <p14:creationId xmlns:p14="http://schemas.microsoft.com/office/powerpoint/2010/main" val="640174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5" y="5715000"/>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Meat Quality</a:t>
            </a:r>
          </a:p>
        </p:txBody>
      </p:sp>
      <p:pic>
        <p:nvPicPr>
          <p:cNvPr id="5" name="Picture 4">
            <a:extLst>
              <a:ext uri="{FF2B5EF4-FFF2-40B4-BE49-F238E27FC236}">
                <a16:creationId xmlns:a16="http://schemas.microsoft.com/office/drawing/2014/main" id="{70DDAC83-9767-41CD-8993-787DFD3FA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47" y="1417607"/>
            <a:ext cx="6841986" cy="5440393"/>
          </a:xfrm>
          <a:prstGeom prst="rect">
            <a:avLst/>
          </a:prstGeom>
        </p:spPr>
      </p:pic>
    </p:spTree>
    <p:extLst>
      <p:ext uri="{BB962C8B-B14F-4D97-AF65-F5344CB8AC3E}">
        <p14:creationId xmlns:p14="http://schemas.microsoft.com/office/powerpoint/2010/main" val="209438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5" y="5715000"/>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Meat Quality</a:t>
            </a:r>
          </a:p>
        </p:txBody>
      </p:sp>
      <p:pic>
        <p:nvPicPr>
          <p:cNvPr id="5" name="Picture 4">
            <a:extLst>
              <a:ext uri="{FF2B5EF4-FFF2-40B4-BE49-F238E27FC236}">
                <a16:creationId xmlns:a16="http://schemas.microsoft.com/office/drawing/2014/main" id="{8CB5D962-86B9-43AD-BDCF-4E4347FA5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 y="1015554"/>
            <a:ext cx="8294787" cy="5537646"/>
          </a:xfrm>
          <a:prstGeom prst="rect">
            <a:avLst/>
          </a:prstGeom>
        </p:spPr>
      </p:pic>
    </p:spTree>
    <p:extLst>
      <p:ext uri="{BB962C8B-B14F-4D97-AF65-F5344CB8AC3E}">
        <p14:creationId xmlns:p14="http://schemas.microsoft.com/office/powerpoint/2010/main" val="3783988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8897" y="1676400"/>
            <a:ext cx="8153400" cy="1130348"/>
          </a:xfrm>
        </p:spPr>
        <p:txBody>
          <a:bodyPr>
            <a:noAutofit/>
          </a:bodyPr>
          <a:lstStyle/>
          <a:p>
            <a:pPr algn="ctr"/>
            <a:r>
              <a:rPr lang="en-US" sz="7200" b="1" dirty="0">
                <a:solidFill>
                  <a:srgbClr val="C00000"/>
                </a:solidFill>
                <a:effectLst>
                  <a:outerShdw blurRad="38100" dist="38100" dir="2700000" algn="tl">
                    <a:srgbClr val="000000">
                      <a:alpha val="43137"/>
                    </a:srgbClr>
                  </a:outerShdw>
                </a:effectLst>
              </a:rPr>
              <a:t>History of Jerky</a:t>
            </a:r>
            <a:br>
              <a:rPr lang="en-US" sz="7200" b="1" dirty="0">
                <a:solidFill>
                  <a:srgbClr val="C00000"/>
                </a:solidFill>
                <a:effectLst>
                  <a:outerShdw blurRad="38100" dist="38100" dir="2700000" algn="tl">
                    <a:srgbClr val="000000">
                      <a:alpha val="43137"/>
                    </a:srgbClr>
                  </a:outerShdw>
                </a:effectLst>
              </a:rPr>
            </a:br>
            <a:endParaRPr lang="en-US" sz="7200"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pic>
        <p:nvPicPr>
          <p:cNvPr id="8" name="Picture 4" descr="http://blog.stevespaleogoods.com/wp-content/uploads/2012/07/jerkynative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057400"/>
            <a:ext cx="5867400" cy="4245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215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5" y="5715000"/>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Meat Quality</a:t>
            </a:r>
          </a:p>
        </p:txBody>
      </p:sp>
      <p:pic>
        <p:nvPicPr>
          <p:cNvPr id="5" name="Picture 4">
            <a:extLst>
              <a:ext uri="{FF2B5EF4-FFF2-40B4-BE49-F238E27FC236}">
                <a16:creationId xmlns:a16="http://schemas.microsoft.com/office/drawing/2014/main" id="{4408C088-E3C9-4F4A-8D84-F37F359DD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14" y="1256815"/>
            <a:ext cx="8054009" cy="5351442"/>
          </a:xfrm>
          <a:prstGeom prst="rect">
            <a:avLst/>
          </a:prstGeom>
        </p:spPr>
      </p:pic>
    </p:spTree>
    <p:extLst>
      <p:ext uri="{BB962C8B-B14F-4D97-AF65-F5344CB8AC3E}">
        <p14:creationId xmlns:p14="http://schemas.microsoft.com/office/powerpoint/2010/main" val="83287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5" y="5715000"/>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Meat Quality</a:t>
            </a:r>
          </a:p>
        </p:txBody>
      </p:sp>
      <p:pic>
        <p:nvPicPr>
          <p:cNvPr id="5" name="Picture 4">
            <a:extLst>
              <a:ext uri="{FF2B5EF4-FFF2-40B4-BE49-F238E27FC236}">
                <a16:creationId xmlns:a16="http://schemas.microsoft.com/office/drawing/2014/main" id="{F55CDEDC-AD85-4737-B534-15E26685D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66800"/>
            <a:ext cx="6820769" cy="5911334"/>
          </a:xfrm>
          <a:prstGeom prst="rect">
            <a:avLst/>
          </a:prstGeom>
        </p:spPr>
      </p:pic>
    </p:spTree>
    <p:extLst>
      <p:ext uri="{BB962C8B-B14F-4D97-AF65-F5344CB8AC3E}">
        <p14:creationId xmlns:p14="http://schemas.microsoft.com/office/powerpoint/2010/main" val="856405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5" y="5715000"/>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Meat Quality</a:t>
            </a:r>
          </a:p>
        </p:txBody>
      </p:sp>
      <p:pic>
        <p:nvPicPr>
          <p:cNvPr id="5" name="Picture 4">
            <a:extLst>
              <a:ext uri="{FF2B5EF4-FFF2-40B4-BE49-F238E27FC236}">
                <a16:creationId xmlns:a16="http://schemas.microsoft.com/office/drawing/2014/main" id="{3E942A2B-DE7B-461D-9FD8-56B09B853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1219200"/>
            <a:ext cx="6705601" cy="6705601"/>
          </a:xfrm>
          <a:prstGeom prst="rect">
            <a:avLst/>
          </a:prstGeom>
        </p:spPr>
      </p:pic>
    </p:spTree>
    <p:extLst>
      <p:ext uri="{BB962C8B-B14F-4D97-AF65-F5344CB8AC3E}">
        <p14:creationId xmlns:p14="http://schemas.microsoft.com/office/powerpoint/2010/main" val="1269109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Seasoning Prep</a:t>
            </a:r>
          </a:p>
        </p:txBody>
      </p:sp>
      <p:sp>
        <p:nvSpPr>
          <p:cNvPr id="8" name="TextBox 7"/>
          <p:cNvSpPr txBox="1"/>
          <p:nvPr/>
        </p:nvSpPr>
        <p:spPr>
          <a:xfrm>
            <a:off x="457200" y="1295400"/>
            <a:ext cx="6781800" cy="3970318"/>
          </a:xfrm>
          <a:prstGeom prst="rect">
            <a:avLst/>
          </a:prstGeom>
          <a:noFill/>
        </p:spPr>
        <p:txBody>
          <a:bodyPr wrap="square" rtlCol="0">
            <a:spAutoFit/>
          </a:bodyPr>
          <a:lstStyle/>
          <a:p>
            <a:pPr marL="285750" indent="-285750">
              <a:buFont typeface="Wingdings" panose="05000000000000000000" pitchFamily="2" charset="2"/>
              <a:buChar char="q"/>
            </a:pPr>
            <a:r>
              <a:rPr lang="en-US" dirty="0"/>
              <a:t>Add All Spices Except Sugar into Mixing Container</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Add 2 Gallons of Water Per 100lbs of Meat total</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Mix Spices and 1 Gallon of Water </a:t>
            </a:r>
            <a:r>
              <a:rPr lang="en-US" u="sng" dirty="0"/>
              <a:t>Thoroughly</a:t>
            </a:r>
            <a:r>
              <a:rPr lang="en-US" dirty="0"/>
              <a:t> with a Wisk</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Dissolve Sugar in a Separate Container with 1 Gallon of Water</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Combine all Seasoning, Sugar and Water into 1 Container and Mix</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Put into Tumbler----If you are using the recipes as a brine or marinade (cut back on water)</a:t>
            </a:r>
          </a:p>
          <a:p>
            <a:endParaRPr lang="en-US" dirty="0"/>
          </a:p>
          <a:p>
            <a:endParaRPr lang="en-US" dirty="0"/>
          </a:p>
        </p:txBody>
      </p:sp>
      <p:pic>
        <p:nvPicPr>
          <p:cNvPr id="9" name="Picture 2" descr="http://www.mill.com.tw/Templates/pic/season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4419600"/>
            <a:ext cx="3473761" cy="2323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37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72919" y="5715000"/>
            <a:ext cx="662614" cy="232857"/>
          </a:xfrm>
          <a:prstGeom prst="rect">
            <a:avLst/>
          </a:prstGeom>
        </p:spPr>
      </p:pic>
      <p:pic>
        <p:nvPicPr>
          <p:cNvPr id="5" name="Picture 4">
            <a:extLst>
              <a:ext uri="{FF2B5EF4-FFF2-40B4-BE49-F238E27FC236}">
                <a16:creationId xmlns:a16="http://schemas.microsoft.com/office/drawing/2014/main" id="{BEE35985-09DB-4AE1-BC57-4C9C93F7B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304800"/>
            <a:ext cx="3767328" cy="5029200"/>
          </a:xfrm>
          <a:prstGeom prst="rect">
            <a:avLst/>
          </a:prstGeom>
        </p:spPr>
      </p:pic>
      <p:pic>
        <p:nvPicPr>
          <p:cNvPr id="10" name="Picture 9">
            <a:extLst>
              <a:ext uri="{FF2B5EF4-FFF2-40B4-BE49-F238E27FC236}">
                <a16:creationId xmlns:a16="http://schemas.microsoft.com/office/drawing/2014/main" id="{80D88972-6A7E-4690-A684-D2C873EC1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1447800"/>
            <a:ext cx="3846576" cy="5132832"/>
          </a:xfrm>
          <a:prstGeom prst="rect">
            <a:avLst/>
          </a:prstGeom>
        </p:spPr>
      </p:pic>
    </p:spTree>
    <p:extLst>
      <p:ext uri="{BB962C8B-B14F-4D97-AF65-F5344CB8AC3E}">
        <p14:creationId xmlns:p14="http://schemas.microsoft.com/office/powerpoint/2010/main" val="3878783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Brine</a:t>
            </a:r>
          </a:p>
        </p:txBody>
      </p:sp>
      <p:pic>
        <p:nvPicPr>
          <p:cNvPr id="10242" name="Picture 2" descr="http://cdn.wholelifestylenutrition.com/wp-content/uploads/IMG_34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134196"/>
            <a:ext cx="3121025" cy="208068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our-southern-roots.com/wp-content/uploads/2013/01/Goose-Jerky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933" y="3670868"/>
            <a:ext cx="3759201" cy="250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98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457200" y="186267"/>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How Much Water</a:t>
            </a:r>
          </a:p>
        </p:txBody>
      </p:sp>
      <p:pic>
        <p:nvPicPr>
          <p:cNvPr id="5" name="Picture 4">
            <a:extLst>
              <a:ext uri="{FF2B5EF4-FFF2-40B4-BE49-F238E27FC236}">
                <a16:creationId xmlns:a16="http://schemas.microsoft.com/office/drawing/2014/main" id="{93ACA5F9-9051-4ABE-AC9D-157FF9ADE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233" y="1371600"/>
            <a:ext cx="5650132" cy="5583529"/>
          </a:xfrm>
          <a:prstGeom prst="rect">
            <a:avLst/>
          </a:prstGeom>
        </p:spPr>
      </p:pic>
    </p:spTree>
    <p:extLst>
      <p:ext uri="{BB962C8B-B14F-4D97-AF65-F5344CB8AC3E}">
        <p14:creationId xmlns:p14="http://schemas.microsoft.com/office/powerpoint/2010/main" val="3244225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Pre-Tumble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168063"/>
            <a:ext cx="4057650" cy="54102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5362" y="1159596"/>
            <a:ext cx="3187952" cy="4250604"/>
          </a:xfrm>
          <a:prstGeom prst="rect">
            <a:avLst/>
          </a:prstGeom>
        </p:spPr>
      </p:pic>
      <p:sp>
        <p:nvSpPr>
          <p:cNvPr id="12" name="TextBox 11"/>
          <p:cNvSpPr txBox="1"/>
          <p:nvPr/>
        </p:nvSpPr>
        <p:spPr>
          <a:xfrm>
            <a:off x="4667250" y="5505219"/>
            <a:ext cx="3333750" cy="923330"/>
          </a:xfrm>
          <a:prstGeom prst="rect">
            <a:avLst/>
          </a:prstGeom>
          <a:noFill/>
        </p:spPr>
        <p:txBody>
          <a:bodyPr wrap="square" rtlCol="0">
            <a:spAutoFit/>
          </a:bodyPr>
          <a:lstStyle/>
          <a:p>
            <a:r>
              <a:rPr lang="en-US" dirty="0"/>
              <a:t>Make Sure all of the Sliced Muscle are Separated before you Start the Tumbling Process</a:t>
            </a:r>
          </a:p>
        </p:txBody>
      </p:sp>
    </p:spTree>
    <p:extLst>
      <p:ext uri="{BB962C8B-B14F-4D97-AF65-F5344CB8AC3E}">
        <p14:creationId xmlns:p14="http://schemas.microsoft.com/office/powerpoint/2010/main" val="3857375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Tumbled Jerky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219200"/>
            <a:ext cx="3988053" cy="5317404"/>
          </a:xfrm>
          <a:prstGeom prst="rect">
            <a:avLst/>
          </a:prstGeom>
        </p:spPr>
      </p:pic>
      <p:sp>
        <p:nvSpPr>
          <p:cNvPr id="6" name="TextBox 5"/>
          <p:cNvSpPr txBox="1"/>
          <p:nvPr/>
        </p:nvSpPr>
        <p:spPr>
          <a:xfrm>
            <a:off x="4744275" y="1168063"/>
            <a:ext cx="3352800" cy="4247317"/>
          </a:xfrm>
          <a:prstGeom prst="rect">
            <a:avLst/>
          </a:prstGeom>
          <a:noFill/>
        </p:spPr>
        <p:txBody>
          <a:bodyPr wrap="square" rtlCol="0">
            <a:spAutoFit/>
          </a:bodyPr>
          <a:lstStyle/>
          <a:p>
            <a:pPr marL="285750" indent="-285750">
              <a:buFont typeface="Wingdings" panose="05000000000000000000" pitchFamily="2" charset="2"/>
              <a:buChar char="q"/>
            </a:pPr>
            <a:r>
              <a:rPr lang="en-US" dirty="0"/>
              <a:t>Tumbling Times Will Vary on Equipment.  </a:t>
            </a:r>
          </a:p>
          <a:p>
            <a:endParaRPr lang="en-US" dirty="0"/>
          </a:p>
          <a:p>
            <a:pPr marL="285750" indent="-285750">
              <a:buFont typeface="Wingdings" panose="05000000000000000000" pitchFamily="2" charset="2"/>
              <a:buChar char="q"/>
            </a:pPr>
            <a:r>
              <a:rPr lang="en-US" dirty="0"/>
              <a:t>This Batch was Tumbled for 8 minutes at 10 rev/minute  with no Vacuum</a:t>
            </a:r>
          </a:p>
          <a:p>
            <a:endParaRPr lang="en-US" dirty="0"/>
          </a:p>
          <a:p>
            <a:pPr marL="285750" indent="-285750">
              <a:buFont typeface="Wingdings" panose="05000000000000000000" pitchFamily="2" charset="2"/>
              <a:buChar char="q"/>
            </a:pPr>
            <a:r>
              <a:rPr lang="en-US" dirty="0"/>
              <a:t>All of the Liquid was Picked Up but there is not a lot of Protein Extraction</a:t>
            </a:r>
          </a:p>
          <a:p>
            <a:endParaRPr lang="en-US" dirty="0"/>
          </a:p>
          <a:p>
            <a:pPr marL="285750" indent="-285750">
              <a:buFont typeface="Wingdings" panose="05000000000000000000" pitchFamily="2" charset="2"/>
              <a:buChar char="q"/>
            </a:pPr>
            <a:r>
              <a:rPr lang="en-US" dirty="0"/>
              <a:t>Too much Protein Extraction will Change the Texture of the Finished Product and Make Screening a Lot More Difficult</a:t>
            </a:r>
          </a:p>
        </p:txBody>
      </p:sp>
    </p:spTree>
    <p:extLst>
      <p:ext uri="{BB962C8B-B14F-4D97-AF65-F5344CB8AC3E}">
        <p14:creationId xmlns:p14="http://schemas.microsoft.com/office/powerpoint/2010/main" val="2327945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95097" y="228600"/>
            <a:ext cx="8077200" cy="1569660"/>
          </a:xfrm>
          <a:prstGeom prst="rect">
            <a:avLst/>
          </a:prstGeom>
          <a:noFill/>
        </p:spPr>
        <p:txBody>
          <a:bodyPr wrap="square" rtlCol="0">
            <a:spAutoFit/>
          </a:bodyPr>
          <a:lstStyle/>
          <a:p>
            <a:r>
              <a:rPr lang="en-US" sz="4800" b="1" dirty="0">
                <a:solidFill>
                  <a:srgbClr val="002060"/>
                </a:solidFill>
                <a:effectLst>
                  <a:outerShdw blurRad="38100" dist="38100" dir="2700000" algn="tl">
                    <a:srgbClr val="000000">
                      <a:alpha val="43137"/>
                    </a:srgbClr>
                  </a:outerShdw>
                </a:effectLst>
              </a:rPr>
              <a:t>How to Make Your Vertical Flow Oven Cook Jerky Better</a:t>
            </a:r>
          </a:p>
        </p:txBody>
      </p:sp>
      <p:sp>
        <p:nvSpPr>
          <p:cNvPr id="6" name="TextBox 5"/>
          <p:cNvSpPr txBox="1"/>
          <p:nvPr/>
        </p:nvSpPr>
        <p:spPr>
          <a:xfrm>
            <a:off x="457200" y="2438400"/>
            <a:ext cx="7772400" cy="3139321"/>
          </a:xfrm>
          <a:prstGeom prst="rect">
            <a:avLst/>
          </a:prstGeom>
          <a:noFill/>
        </p:spPr>
        <p:txBody>
          <a:bodyPr wrap="square" rtlCol="0">
            <a:spAutoFit/>
          </a:bodyPr>
          <a:lstStyle/>
          <a:p>
            <a:endParaRPr lang="en-US" dirty="0"/>
          </a:p>
          <a:p>
            <a:pPr marL="285750" indent="-285750">
              <a:buFont typeface="Wingdings" panose="05000000000000000000" pitchFamily="2" charset="2"/>
              <a:buChar char="q"/>
            </a:pPr>
            <a:r>
              <a:rPr lang="en-US" dirty="0"/>
              <a:t>Overloading Screens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Chimney Down the Center of the Screens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Hanging increases Amount of Product in House and Evenness of Cooking</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Horizontal Flow Smokehouse Versus Vertical Flow Smokehouse</a:t>
            </a:r>
          </a:p>
          <a:p>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spTree>
    <p:extLst>
      <p:ext uri="{BB962C8B-B14F-4D97-AF65-F5344CB8AC3E}">
        <p14:creationId xmlns:p14="http://schemas.microsoft.com/office/powerpoint/2010/main" val="3093232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History</a:t>
            </a:r>
          </a:p>
        </p:txBody>
      </p:sp>
      <p:sp>
        <p:nvSpPr>
          <p:cNvPr id="6" name="TextBox 5"/>
          <p:cNvSpPr txBox="1"/>
          <p:nvPr/>
        </p:nvSpPr>
        <p:spPr>
          <a:xfrm>
            <a:off x="609600" y="1447800"/>
            <a:ext cx="7086600" cy="1477328"/>
          </a:xfrm>
          <a:prstGeom prst="rect">
            <a:avLst/>
          </a:prstGeom>
          <a:noFill/>
        </p:spPr>
        <p:txBody>
          <a:bodyPr wrap="square" rtlCol="0">
            <a:spAutoFit/>
          </a:bodyPr>
          <a:lstStyle/>
          <a:p>
            <a:pPr marL="285750" indent="-285750">
              <a:buFont typeface="Wingdings" panose="05000000000000000000" pitchFamily="2" charset="2"/>
              <a:buChar char="v"/>
            </a:pPr>
            <a:r>
              <a:rPr lang="en-US" dirty="0"/>
              <a:t>DRIED MEAT</a:t>
            </a:r>
          </a:p>
          <a:p>
            <a:pPr marL="742950" lvl="1" indent="-285750">
              <a:buFont typeface="Wingdings" panose="05000000000000000000" pitchFamily="2" charset="2"/>
              <a:buChar char="v"/>
            </a:pPr>
            <a:r>
              <a:rPr lang="en-US" dirty="0"/>
              <a:t> Native Americans ---Pemmican</a:t>
            </a:r>
          </a:p>
          <a:p>
            <a:pPr marL="742950" lvl="1" indent="-285750">
              <a:buFont typeface="Wingdings" panose="05000000000000000000" pitchFamily="2" charset="2"/>
              <a:buChar char="v"/>
            </a:pPr>
            <a:r>
              <a:rPr lang="en-US" dirty="0"/>
              <a:t>Hispanics---Carne </a:t>
            </a:r>
            <a:r>
              <a:rPr lang="en-US" dirty="0" err="1"/>
              <a:t>Seca</a:t>
            </a:r>
            <a:endParaRPr lang="en-US" dirty="0"/>
          </a:p>
          <a:p>
            <a:pPr marL="742950" lvl="1" indent="-285750">
              <a:buFont typeface="Wingdings" panose="05000000000000000000" pitchFamily="2" charset="2"/>
              <a:buChar char="v"/>
            </a:pPr>
            <a:r>
              <a:rPr lang="en-US" dirty="0"/>
              <a:t>Spanish—</a:t>
            </a:r>
            <a:r>
              <a:rPr lang="en-US" dirty="0" err="1"/>
              <a:t>Charque</a:t>
            </a:r>
            <a:endParaRPr lang="en-US" dirty="0"/>
          </a:p>
          <a:p>
            <a:pPr marL="742950" lvl="1" indent="-285750">
              <a:buFont typeface="Wingdings" panose="05000000000000000000" pitchFamily="2" charset="2"/>
              <a:buChar char="v"/>
            </a:pPr>
            <a:endParaRPr lang="en-US" dirty="0"/>
          </a:p>
        </p:txBody>
      </p:sp>
      <p:sp>
        <p:nvSpPr>
          <p:cNvPr id="9" name="TextBox 8"/>
          <p:cNvSpPr txBox="1"/>
          <p:nvPr/>
        </p:nvSpPr>
        <p:spPr>
          <a:xfrm>
            <a:off x="609600" y="2897718"/>
            <a:ext cx="7086600" cy="1200329"/>
          </a:xfrm>
          <a:prstGeom prst="rect">
            <a:avLst/>
          </a:prstGeom>
          <a:noFill/>
        </p:spPr>
        <p:txBody>
          <a:bodyPr wrap="square" rtlCol="0">
            <a:spAutoFit/>
          </a:bodyPr>
          <a:lstStyle/>
          <a:p>
            <a:pPr marL="285750" indent="-285750">
              <a:buFont typeface="Wingdings" panose="05000000000000000000" pitchFamily="2" charset="2"/>
              <a:buChar char="v"/>
            </a:pPr>
            <a:r>
              <a:rPr lang="en-US" dirty="0"/>
              <a:t>PRESERVED THE MEAT</a:t>
            </a:r>
          </a:p>
          <a:p>
            <a:pPr marL="742950" lvl="1" indent="-285750">
              <a:buFont typeface="Wingdings" panose="05000000000000000000" pitchFamily="2" charset="2"/>
              <a:buChar char="v"/>
            </a:pPr>
            <a:r>
              <a:rPr lang="en-US" dirty="0"/>
              <a:t> Migrators Used</a:t>
            </a:r>
          </a:p>
          <a:p>
            <a:pPr marL="742950" lvl="1" indent="-285750">
              <a:buFont typeface="Wingdings" panose="05000000000000000000" pitchFamily="2" charset="2"/>
              <a:buChar char="v"/>
            </a:pPr>
            <a:r>
              <a:rPr lang="en-US" dirty="0"/>
              <a:t>Light and Easy</a:t>
            </a:r>
          </a:p>
          <a:p>
            <a:pPr marL="742950" lvl="1" indent="-285750">
              <a:buFont typeface="Wingdings" panose="05000000000000000000" pitchFamily="2" charset="2"/>
              <a:buChar char="v"/>
            </a:pPr>
            <a:r>
              <a:rPr lang="en-US" dirty="0"/>
              <a:t>High Protein</a:t>
            </a:r>
          </a:p>
        </p:txBody>
      </p:sp>
      <p:sp>
        <p:nvSpPr>
          <p:cNvPr id="10" name="TextBox 9"/>
          <p:cNvSpPr txBox="1"/>
          <p:nvPr/>
        </p:nvSpPr>
        <p:spPr>
          <a:xfrm>
            <a:off x="609600" y="4299026"/>
            <a:ext cx="7391400" cy="923330"/>
          </a:xfrm>
          <a:prstGeom prst="rect">
            <a:avLst/>
          </a:prstGeom>
          <a:noFill/>
        </p:spPr>
        <p:txBody>
          <a:bodyPr wrap="square" rtlCol="0">
            <a:spAutoFit/>
          </a:bodyPr>
          <a:lstStyle/>
          <a:p>
            <a:pPr marL="285750" indent="-285750">
              <a:buFont typeface="Wingdings" panose="05000000000000000000" pitchFamily="2" charset="2"/>
              <a:buChar char="v"/>
            </a:pPr>
            <a:r>
              <a:rPr lang="en-US" dirty="0"/>
              <a:t>MARKETING</a:t>
            </a:r>
          </a:p>
          <a:p>
            <a:pPr marL="742950" lvl="1" indent="-285750">
              <a:buFont typeface="Wingdings" panose="05000000000000000000" pitchFamily="2" charset="2"/>
              <a:buChar char="v"/>
            </a:pPr>
            <a:r>
              <a:rPr lang="en-US" dirty="0"/>
              <a:t> Sold to the Hudson Bay Company</a:t>
            </a:r>
          </a:p>
          <a:p>
            <a:pPr marL="742950" lvl="1" indent="-285750">
              <a:buFont typeface="Wingdings" panose="05000000000000000000" pitchFamily="2" charset="2"/>
              <a:buChar char="v"/>
            </a:pPr>
            <a:r>
              <a:rPr lang="en-US" dirty="0"/>
              <a:t>Next to Furs, Pemmican was largest industry for the Native Americans</a:t>
            </a:r>
          </a:p>
        </p:txBody>
      </p:sp>
      <p:pic>
        <p:nvPicPr>
          <p:cNvPr id="18434" name="Picture 2" descr="http://dukesmeats.com/wp-content/uploads/2013/10/PrimativeJerk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2606" y="1520904"/>
            <a:ext cx="2443994" cy="1831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944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rot="5400000">
            <a:off x="3158698" y="4308902"/>
            <a:ext cx="8077200" cy="830997"/>
          </a:xfrm>
          <a:prstGeom prst="rect">
            <a:avLst/>
          </a:prstGeom>
          <a:noFill/>
        </p:spPr>
        <p:txBody>
          <a:bodyPr wrap="square" rtlCol="0">
            <a:spAutoFit/>
          </a:bodyPr>
          <a:lstStyle/>
          <a:p>
            <a:r>
              <a:rPr lang="en-US" sz="4800" b="1" dirty="0">
                <a:solidFill>
                  <a:srgbClr val="002060"/>
                </a:solidFill>
                <a:effectLst>
                  <a:outerShdw blurRad="38100" dist="38100" dir="2700000" algn="tl">
                    <a:srgbClr val="000000">
                      <a:alpha val="43137"/>
                    </a:srgbClr>
                  </a:outerShdw>
                </a:effectLst>
              </a:rPr>
              <a:t>Horizontal vs Vertical</a:t>
            </a:r>
          </a:p>
        </p:txBody>
      </p:sp>
      <p:pic>
        <p:nvPicPr>
          <p:cNvPr id="4" name="Picture 3">
            <a:extLst>
              <a:ext uri="{FF2B5EF4-FFF2-40B4-BE49-F238E27FC236}">
                <a16:creationId xmlns:a16="http://schemas.microsoft.com/office/drawing/2014/main" id="{C3306E2C-6966-4F03-A0FC-7C34A7E5B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135" y="0"/>
            <a:ext cx="5143500" cy="6858000"/>
          </a:xfrm>
          <a:prstGeom prst="rect">
            <a:avLst/>
          </a:prstGeom>
        </p:spPr>
      </p:pic>
    </p:spTree>
    <p:extLst>
      <p:ext uri="{BB962C8B-B14F-4D97-AF65-F5344CB8AC3E}">
        <p14:creationId xmlns:p14="http://schemas.microsoft.com/office/powerpoint/2010/main" val="354417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rot="16200000">
            <a:off x="-3122667" y="1608434"/>
            <a:ext cx="8077200" cy="830997"/>
          </a:xfrm>
          <a:prstGeom prst="rect">
            <a:avLst/>
          </a:prstGeom>
          <a:noFill/>
        </p:spPr>
        <p:txBody>
          <a:bodyPr wrap="square" rtlCol="0">
            <a:spAutoFit/>
          </a:bodyPr>
          <a:lstStyle/>
          <a:p>
            <a:r>
              <a:rPr lang="en-US" sz="4800" b="1" dirty="0">
                <a:solidFill>
                  <a:srgbClr val="002060"/>
                </a:solidFill>
                <a:effectLst>
                  <a:outerShdw blurRad="38100" dist="38100" dir="2700000" algn="tl">
                    <a:srgbClr val="000000">
                      <a:alpha val="43137"/>
                    </a:srgbClr>
                  </a:outerShdw>
                </a:effectLst>
              </a:rPr>
              <a:t>Horizontal vs Vertical</a:t>
            </a:r>
          </a:p>
        </p:txBody>
      </p:sp>
      <p:pic>
        <p:nvPicPr>
          <p:cNvPr id="5" name="Picture 4">
            <a:extLst>
              <a:ext uri="{FF2B5EF4-FFF2-40B4-BE49-F238E27FC236}">
                <a16:creationId xmlns:a16="http://schemas.microsoft.com/office/drawing/2014/main" id="{630F3F52-F5B1-40F8-91DA-9302386C7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5143500" cy="6858000"/>
          </a:xfrm>
          <a:prstGeom prst="rect">
            <a:avLst/>
          </a:prstGeom>
        </p:spPr>
      </p:pic>
    </p:spTree>
    <p:extLst>
      <p:ext uri="{BB962C8B-B14F-4D97-AF65-F5344CB8AC3E}">
        <p14:creationId xmlns:p14="http://schemas.microsoft.com/office/powerpoint/2010/main" val="3738965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2362200" y="2998685"/>
            <a:ext cx="8077200" cy="830997"/>
          </a:xfrm>
          <a:prstGeom prst="rect">
            <a:avLst/>
          </a:prstGeom>
          <a:noFill/>
        </p:spPr>
        <p:txBody>
          <a:bodyPr wrap="square" rtlCol="0">
            <a:spAutoFit/>
          </a:bodyPr>
          <a:lstStyle/>
          <a:p>
            <a:r>
              <a:rPr lang="en-US" sz="4800" b="1" dirty="0">
                <a:solidFill>
                  <a:srgbClr val="FF0000"/>
                </a:solidFill>
                <a:effectLst>
                  <a:outerShdw blurRad="38100" dist="38100" dir="2700000" algn="tl">
                    <a:srgbClr val="000000">
                      <a:alpha val="43137"/>
                    </a:srgbClr>
                  </a:outerShdw>
                </a:effectLst>
              </a:rPr>
              <a:t>IMPORTANT!!</a:t>
            </a:r>
          </a:p>
        </p:txBody>
      </p:sp>
      <p:pic>
        <p:nvPicPr>
          <p:cNvPr id="4" name="Picture 3">
            <a:extLst>
              <a:ext uri="{FF2B5EF4-FFF2-40B4-BE49-F238E27FC236}">
                <a16:creationId xmlns:a16="http://schemas.microsoft.com/office/drawing/2014/main" id="{AE741D4D-1CE4-4FA1-A2EA-5FCA328FE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4810125" cy="2705100"/>
          </a:xfrm>
          <a:prstGeom prst="rect">
            <a:avLst/>
          </a:prstGeom>
        </p:spPr>
      </p:pic>
      <p:pic>
        <p:nvPicPr>
          <p:cNvPr id="8" name="Picture 7">
            <a:extLst>
              <a:ext uri="{FF2B5EF4-FFF2-40B4-BE49-F238E27FC236}">
                <a16:creationId xmlns:a16="http://schemas.microsoft.com/office/drawing/2014/main" id="{79F27A4D-413D-4F6D-A7F8-6E5AEBF86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3970867"/>
            <a:ext cx="5029200" cy="2828925"/>
          </a:xfrm>
          <a:prstGeom prst="rect">
            <a:avLst/>
          </a:prstGeom>
        </p:spPr>
      </p:pic>
    </p:spTree>
    <p:extLst>
      <p:ext uri="{BB962C8B-B14F-4D97-AF65-F5344CB8AC3E}">
        <p14:creationId xmlns:p14="http://schemas.microsoft.com/office/powerpoint/2010/main" val="1731293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 Scott Logo for Directory.jpg"/>
          <p:cNvPicPr>
            <a:picLocks noChangeAspect="1"/>
          </p:cNvPicPr>
          <p:nvPr/>
        </p:nvPicPr>
        <p:blipFill>
          <a:blip r:embed="rId2" cstate="print"/>
          <a:stretch>
            <a:fillRect/>
          </a:stretch>
        </p:blipFill>
        <p:spPr>
          <a:xfrm>
            <a:off x="8481386" y="5715000"/>
            <a:ext cx="662614" cy="232857"/>
          </a:xfrm>
          <a:prstGeom prst="rect">
            <a:avLst/>
          </a:prstGeom>
        </p:spPr>
      </p:pic>
      <p:sp>
        <p:nvSpPr>
          <p:cNvPr id="3" name="TextBox 2"/>
          <p:cNvSpPr txBox="1"/>
          <p:nvPr/>
        </p:nvSpPr>
        <p:spPr>
          <a:xfrm rot="16200000">
            <a:off x="-2148870" y="2644170"/>
            <a:ext cx="6324600" cy="1569660"/>
          </a:xfrm>
          <a:prstGeom prst="rect">
            <a:avLst/>
          </a:prstGeom>
          <a:noFill/>
        </p:spPr>
        <p:txBody>
          <a:bodyPr wrap="square" rtlCol="0">
            <a:spAutoFit/>
          </a:bodyPr>
          <a:lstStyle/>
          <a:p>
            <a:pPr algn="ctr"/>
            <a:r>
              <a:rPr lang="en-US" sz="4800" b="1" dirty="0">
                <a:solidFill>
                  <a:srgbClr val="002060"/>
                </a:solidFill>
                <a:effectLst>
                  <a:outerShdw blurRad="38100" dist="38100" dir="2700000" algn="tl">
                    <a:srgbClr val="000000">
                      <a:alpha val="43137"/>
                    </a:srgbClr>
                  </a:outerShdw>
                </a:effectLst>
              </a:rPr>
              <a:t>Chimney Down the Center of the Screens</a:t>
            </a:r>
          </a:p>
        </p:txBody>
      </p:sp>
      <p:pic>
        <p:nvPicPr>
          <p:cNvPr id="4" name="Picture 3">
            <a:extLst>
              <a:ext uri="{FF2B5EF4-FFF2-40B4-BE49-F238E27FC236}">
                <a16:creationId xmlns:a16="http://schemas.microsoft.com/office/drawing/2014/main" id="{EA58432F-6EE8-4FB5-A90F-3EDAB66EB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0"/>
            <a:ext cx="5145024" cy="6858000"/>
          </a:xfrm>
          <a:prstGeom prst="rect">
            <a:avLst/>
          </a:prstGeom>
        </p:spPr>
      </p:pic>
    </p:spTree>
    <p:extLst>
      <p:ext uri="{BB962C8B-B14F-4D97-AF65-F5344CB8AC3E}">
        <p14:creationId xmlns:p14="http://schemas.microsoft.com/office/powerpoint/2010/main" val="1840419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Screening/Hanging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168063"/>
            <a:ext cx="3543300" cy="477354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737" y="1168063"/>
            <a:ext cx="3214825" cy="213932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1298" y="3530262"/>
            <a:ext cx="3219264" cy="2411341"/>
          </a:xfrm>
          <a:prstGeom prst="rect">
            <a:avLst/>
          </a:prstGeom>
        </p:spPr>
      </p:pic>
    </p:spTree>
    <p:extLst>
      <p:ext uri="{BB962C8B-B14F-4D97-AF65-F5344CB8AC3E}">
        <p14:creationId xmlns:p14="http://schemas.microsoft.com/office/powerpoint/2010/main" val="3505110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Screening/Hanging</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229" y="1194696"/>
            <a:ext cx="3028571" cy="538412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925" y="1210972"/>
            <a:ext cx="3000375" cy="5334000"/>
          </a:xfrm>
          <a:prstGeom prst="rect">
            <a:avLst/>
          </a:prstGeom>
        </p:spPr>
      </p:pic>
    </p:spTree>
    <p:extLst>
      <p:ext uri="{BB962C8B-B14F-4D97-AF65-F5344CB8AC3E}">
        <p14:creationId xmlns:p14="http://schemas.microsoft.com/office/powerpoint/2010/main" val="2095806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Screening/Hanging</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229" y="1194696"/>
            <a:ext cx="3028571" cy="538412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925" y="1210972"/>
            <a:ext cx="3000375" cy="5334000"/>
          </a:xfrm>
          <a:prstGeom prst="rect">
            <a:avLst/>
          </a:prstGeom>
        </p:spPr>
      </p:pic>
    </p:spTree>
    <p:extLst>
      <p:ext uri="{BB962C8B-B14F-4D97-AF65-F5344CB8AC3E}">
        <p14:creationId xmlns:p14="http://schemas.microsoft.com/office/powerpoint/2010/main" val="3984717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Screening/Hanging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168063"/>
            <a:ext cx="3000375" cy="5334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5229" y="1194696"/>
            <a:ext cx="3028571" cy="5384126"/>
          </a:xfrm>
          <a:prstGeom prst="rect">
            <a:avLst/>
          </a:prstGeom>
        </p:spPr>
      </p:pic>
    </p:spTree>
    <p:extLst>
      <p:ext uri="{BB962C8B-B14F-4D97-AF65-F5344CB8AC3E}">
        <p14:creationId xmlns:p14="http://schemas.microsoft.com/office/powerpoint/2010/main" val="1944982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Screening/Hanging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1194696"/>
            <a:ext cx="3120443" cy="554745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9192" y="1211692"/>
            <a:ext cx="3124200" cy="5554132"/>
          </a:xfrm>
          <a:prstGeom prst="rect">
            <a:avLst/>
          </a:prstGeom>
        </p:spPr>
      </p:pic>
    </p:spTree>
    <p:extLst>
      <p:ext uri="{BB962C8B-B14F-4D97-AF65-F5344CB8AC3E}">
        <p14:creationId xmlns:p14="http://schemas.microsoft.com/office/powerpoint/2010/main" val="1709869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715000"/>
            <a:ext cx="662614" cy="232857"/>
          </a:xfrm>
          <a:prstGeom prst="rect">
            <a:avLst/>
          </a:prstGeom>
        </p:spPr>
      </p:pic>
      <p:sp>
        <p:nvSpPr>
          <p:cNvPr id="3" name="TextBox 2"/>
          <p:cNvSpPr txBox="1"/>
          <p:nvPr/>
        </p:nvSpPr>
        <p:spPr>
          <a:xfrm rot="16200000">
            <a:off x="-2654468" y="2349669"/>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Screening/Hanging</a:t>
            </a:r>
          </a:p>
        </p:txBody>
      </p:sp>
      <p:pic>
        <p:nvPicPr>
          <p:cNvPr id="5" name="Picture 4">
            <a:extLst>
              <a:ext uri="{FF2B5EF4-FFF2-40B4-BE49-F238E27FC236}">
                <a16:creationId xmlns:a16="http://schemas.microsoft.com/office/drawing/2014/main" id="{3633BA40-B594-4747-A215-AC8038E82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0"/>
            <a:ext cx="4564955" cy="6858000"/>
          </a:xfrm>
          <a:prstGeom prst="rect">
            <a:avLst/>
          </a:prstGeom>
        </p:spPr>
      </p:pic>
    </p:spTree>
    <p:extLst>
      <p:ext uri="{BB962C8B-B14F-4D97-AF65-F5344CB8AC3E}">
        <p14:creationId xmlns:p14="http://schemas.microsoft.com/office/powerpoint/2010/main" val="2406245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Current Trend</a:t>
            </a:r>
          </a:p>
        </p:txBody>
      </p:sp>
      <p:sp>
        <p:nvSpPr>
          <p:cNvPr id="8" name="TextBox 7"/>
          <p:cNvSpPr txBox="1"/>
          <p:nvPr/>
        </p:nvSpPr>
        <p:spPr>
          <a:xfrm>
            <a:off x="592584" y="1168063"/>
            <a:ext cx="7086600" cy="923330"/>
          </a:xfrm>
          <a:prstGeom prst="rect">
            <a:avLst/>
          </a:prstGeom>
          <a:noFill/>
        </p:spPr>
        <p:txBody>
          <a:bodyPr wrap="square" rtlCol="0">
            <a:spAutoFit/>
          </a:bodyPr>
          <a:lstStyle/>
          <a:p>
            <a:pPr marL="285750" indent="-285750">
              <a:buFont typeface="Wingdings" panose="05000000000000000000" pitchFamily="2" charset="2"/>
              <a:buChar char="v"/>
            </a:pPr>
            <a:r>
              <a:rPr lang="en-US" dirty="0"/>
              <a:t>TODAY</a:t>
            </a:r>
          </a:p>
          <a:p>
            <a:pPr marL="742950" lvl="1" indent="-285750">
              <a:buFont typeface="Wingdings" panose="05000000000000000000" pitchFamily="2" charset="2"/>
              <a:buChar char="v"/>
            </a:pPr>
            <a:r>
              <a:rPr lang="en-US" dirty="0"/>
              <a:t> Methods of Preparation are Much Different</a:t>
            </a:r>
          </a:p>
          <a:p>
            <a:pPr lvl="1"/>
            <a:endParaRPr lang="en-US" dirty="0"/>
          </a:p>
        </p:txBody>
      </p:sp>
      <p:sp>
        <p:nvSpPr>
          <p:cNvPr id="9" name="TextBox 8"/>
          <p:cNvSpPr txBox="1"/>
          <p:nvPr/>
        </p:nvSpPr>
        <p:spPr>
          <a:xfrm>
            <a:off x="582967" y="2103688"/>
            <a:ext cx="7086600" cy="1200329"/>
          </a:xfrm>
          <a:prstGeom prst="rect">
            <a:avLst/>
          </a:prstGeom>
          <a:noFill/>
        </p:spPr>
        <p:txBody>
          <a:bodyPr wrap="square" rtlCol="0">
            <a:spAutoFit/>
          </a:bodyPr>
          <a:lstStyle/>
          <a:p>
            <a:pPr marL="285750" indent="-285750">
              <a:buFont typeface="Wingdings" panose="05000000000000000000" pitchFamily="2" charset="2"/>
              <a:buChar char="v"/>
            </a:pPr>
            <a:r>
              <a:rPr lang="en-US" dirty="0"/>
              <a:t>PRESERVED THE MEAT</a:t>
            </a:r>
          </a:p>
          <a:p>
            <a:pPr marL="742950" lvl="1" indent="-285750">
              <a:buFont typeface="Wingdings" panose="05000000000000000000" pitchFamily="2" charset="2"/>
              <a:buChar char="v"/>
            </a:pPr>
            <a:r>
              <a:rPr lang="en-US" dirty="0"/>
              <a:t> Still used for People Traveling with No Refrigeration</a:t>
            </a:r>
          </a:p>
          <a:p>
            <a:pPr marL="742950" lvl="1" indent="-285750">
              <a:buFont typeface="Wingdings" panose="05000000000000000000" pitchFamily="2" charset="2"/>
              <a:buChar char="v"/>
            </a:pPr>
            <a:r>
              <a:rPr lang="en-US" dirty="0"/>
              <a:t>Light and Easy</a:t>
            </a:r>
          </a:p>
          <a:p>
            <a:pPr marL="742950" lvl="1" indent="-285750">
              <a:buFont typeface="Wingdings" panose="05000000000000000000" pitchFamily="2" charset="2"/>
              <a:buChar char="v"/>
            </a:pPr>
            <a:r>
              <a:rPr lang="en-US" dirty="0"/>
              <a:t>High Protein</a:t>
            </a:r>
          </a:p>
        </p:txBody>
      </p:sp>
      <p:sp>
        <p:nvSpPr>
          <p:cNvPr id="10" name="TextBox 9"/>
          <p:cNvSpPr txBox="1"/>
          <p:nvPr/>
        </p:nvSpPr>
        <p:spPr>
          <a:xfrm>
            <a:off x="533400" y="3304017"/>
            <a:ext cx="7391400" cy="1477328"/>
          </a:xfrm>
          <a:prstGeom prst="rect">
            <a:avLst/>
          </a:prstGeom>
          <a:noFill/>
        </p:spPr>
        <p:txBody>
          <a:bodyPr wrap="square" rtlCol="0">
            <a:spAutoFit/>
          </a:bodyPr>
          <a:lstStyle/>
          <a:p>
            <a:pPr marL="285750" indent="-285750">
              <a:buFont typeface="Wingdings" panose="05000000000000000000" pitchFamily="2" charset="2"/>
              <a:buChar char="v"/>
            </a:pPr>
            <a:r>
              <a:rPr lang="en-US" dirty="0"/>
              <a:t>MARKETING</a:t>
            </a:r>
          </a:p>
          <a:p>
            <a:pPr marL="742950" lvl="1" indent="-285750">
              <a:buFont typeface="Wingdings" panose="05000000000000000000" pitchFamily="2" charset="2"/>
              <a:buChar char="v"/>
            </a:pPr>
            <a:r>
              <a:rPr lang="en-US" dirty="0"/>
              <a:t>374 Billion Dollar Global Per Year</a:t>
            </a:r>
          </a:p>
          <a:p>
            <a:pPr marL="742950" lvl="1" indent="-285750">
              <a:buFont typeface="Wingdings" panose="05000000000000000000" pitchFamily="2" charset="2"/>
              <a:buChar char="v"/>
            </a:pPr>
            <a:r>
              <a:rPr lang="en-US" dirty="0"/>
              <a:t>1.5 Billion Dollar Industry Per Year for Jack Links</a:t>
            </a:r>
          </a:p>
          <a:p>
            <a:pPr marL="742950" lvl="1" indent="-285750">
              <a:buFont typeface="Wingdings" panose="05000000000000000000" pitchFamily="2" charset="2"/>
              <a:buChar char="v"/>
            </a:pPr>
            <a:r>
              <a:rPr lang="en-US" dirty="0"/>
              <a:t>Up 13% in the last 3 years</a:t>
            </a:r>
          </a:p>
          <a:p>
            <a:pPr marL="742950" lvl="1" indent="-285750">
              <a:buFont typeface="Wingdings" panose="05000000000000000000" pitchFamily="2" charset="2"/>
              <a:buChar char="v"/>
            </a:pPr>
            <a:r>
              <a:rPr lang="en-US" dirty="0"/>
              <a:t>1 in Ten People say they eat Snacks instead of Cooking Food</a:t>
            </a:r>
          </a:p>
        </p:txBody>
      </p:sp>
      <p:pic>
        <p:nvPicPr>
          <p:cNvPr id="4098" name="Picture 2" descr="https://timedotcom.files.wordpress.com/2014/06/jack-links-celebrate_gros.jpg?quality=75&amp;strip=color&amp;w=15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4803104"/>
            <a:ext cx="2895600" cy="19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285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72A467-9556-4C59-B246-01A030B2C354}"/>
              </a:ext>
            </a:extLst>
          </p:cNvPr>
          <p:cNvSpPr>
            <a:spLocks noGrp="1"/>
          </p:cNvSpPr>
          <p:nvPr>
            <p:ph type="ctrTitle"/>
          </p:nvPr>
        </p:nvSpPr>
        <p:spPr>
          <a:xfrm rot="16200000">
            <a:off x="-3088745" y="2132013"/>
            <a:ext cx="7543800" cy="1298575"/>
          </a:xfrm>
        </p:spPr>
        <p:txBody>
          <a:bodyPr/>
          <a:lstStyle/>
          <a:p>
            <a:r>
              <a:rPr lang="en-US" dirty="0"/>
              <a:t>Finished Product</a:t>
            </a:r>
          </a:p>
        </p:txBody>
      </p:sp>
      <p:pic>
        <p:nvPicPr>
          <p:cNvPr id="9" name="Picture 8">
            <a:extLst>
              <a:ext uri="{FF2B5EF4-FFF2-40B4-BE49-F238E27FC236}">
                <a16:creationId xmlns:a16="http://schemas.microsoft.com/office/drawing/2014/main" id="{575FECB2-56FB-4EAC-9362-A6BBCC8BD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4564955" cy="6858000"/>
          </a:xfrm>
          <a:prstGeom prst="rect">
            <a:avLst/>
          </a:prstGeom>
        </p:spPr>
      </p:pic>
      <p:pic>
        <p:nvPicPr>
          <p:cNvPr id="10" name="Picture 9" descr="Color Scott Logo for Directory.jpg">
            <a:extLst>
              <a:ext uri="{FF2B5EF4-FFF2-40B4-BE49-F238E27FC236}">
                <a16:creationId xmlns:a16="http://schemas.microsoft.com/office/drawing/2014/main" id="{05F243B0-F348-4A82-AE80-045BD11C9010}"/>
              </a:ext>
            </a:extLst>
          </p:cNvPr>
          <p:cNvPicPr>
            <a:picLocks noChangeAspect="1"/>
          </p:cNvPicPr>
          <p:nvPr/>
        </p:nvPicPr>
        <p:blipFill>
          <a:blip r:embed="rId3" cstate="print"/>
          <a:stretch>
            <a:fillRect/>
          </a:stretch>
        </p:blipFill>
        <p:spPr>
          <a:xfrm>
            <a:off x="8481386" y="5715000"/>
            <a:ext cx="662614" cy="232857"/>
          </a:xfrm>
          <a:prstGeom prst="rect">
            <a:avLst/>
          </a:prstGeom>
        </p:spPr>
      </p:pic>
    </p:spTree>
    <p:extLst>
      <p:ext uri="{BB962C8B-B14F-4D97-AF65-F5344CB8AC3E}">
        <p14:creationId xmlns:p14="http://schemas.microsoft.com/office/powerpoint/2010/main" val="2468081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72A467-9556-4C59-B246-01A030B2C354}"/>
              </a:ext>
            </a:extLst>
          </p:cNvPr>
          <p:cNvSpPr>
            <a:spLocks noGrp="1"/>
          </p:cNvSpPr>
          <p:nvPr>
            <p:ph type="ctrTitle"/>
          </p:nvPr>
        </p:nvSpPr>
        <p:spPr>
          <a:xfrm>
            <a:off x="1143000" y="228600"/>
            <a:ext cx="7543800" cy="1298575"/>
          </a:xfrm>
        </p:spPr>
        <p:txBody>
          <a:bodyPr/>
          <a:lstStyle/>
          <a:p>
            <a:r>
              <a:rPr lang="en-US" dirty="0"/>
              <a:t>Finished Product</a:t>
            </a:r>
          </a:p>
        </p:txBody>
      </p:sp>
      <p:pic>
        <p:nvPicPr>
          <p:cNvPr id="3" name="Picture 2">
            <a:extLst>
              <a:ext uri="{FF2B5EF4-FFF2-40B4-BE49-F238E27FC236}">
                <a16:creationId xmlns:a16="http://schemas.microsoft.com/office/drawing/2014/main" id="{60B0E040-1882-402C-B343-6733BDD2E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 y="2438400"/>
            <a:ext cx="7858125" cy="2619375"/>
          </a:xfrm>
          <a:prstGeom prst="rect">
            <a:avLst/>
          </a:prstGeom>
        </p:spPr>
      </p:pic>
      <p:pic>
        <p:nvPicPr>
          <p:cNvPr id="5" name="Picture 4" descr="Color Scott Logo for Directory.jpg">
            <a:extLst>
              <a:ext uri="{FF2B5EF4-FFF2-40B4-BE49-F238E27FC236}">
                <a16:creationId xmlns:a16="http://schemas.microsoft.com/office/drawing/2014/main" id="{7CDE71A0-2D8C-4AB1-85EB-39F507636EBE}"/>
              </a:ext>
            </a:extLst>
          </p:cNvPr>
          <p:cNvPicPr>
            <a:picLocks noChangeAspect="1"/>
          </p:cNvPicPr>
          <p:nvPr/>
        </p:nvPicPr>
        <p:blipFill>
          <a:blip r:embed="rId3" cstate="print"/>
          <a:stretch>
            <a:fillRect/>
          </a:stretch>
        </p:blipFill>
        <p:spPr>
          <a:xfrm>
            <a:off x="8481386" y="5715000"/>
            <a:ext cx="662614" cy="232857"/>
          </a:xfrm>
          <a:prstGeom prst="rect">
            <a:avLst/>
          </a:prstGeom>
        </p:spPr>
      </p:pic>
    </p:spTree>
    <p:extLst>
      <p:ext uri="{BB962C8B-B14F-4D97-AF65-F5344CB8AC3E}">
        <p14:creationId xmlns:p14="http://schemas.microsoft.com/office/powerpoint/2010/main" val="1223326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72A467-9556-4C59-B246-01A030B2C354}"/>
              </a:ext>
            </a:extLst>
          </p:cNvPr>
          <p:cNvSpPr>
            <a:spLocks noGrp="1"/>
          </p:cNvSpPr>
          <p:nvPr>
            <p:ph type="ctrTitle"/>
          </p:nvPr>
        </p:nvSpPr>
        <p:spPr>
          <a:xfrm>
            <a:off x="1143000" y="228600"/>
            <a:ext cx="7543800" cy="1298575"/>
          </a:xfrm>
        </p:spPr>
        <p:txBody>
          <a:bodyPr/>
          <a:lstStyle/>
          <a:p>
            <a:r>
              <a:rPr lang="en-US" dirty="0"/>
              <a:t>Finished Product</a:t>
            </a:r>
          </a:p>
        </p:txBody>
      </p:sp>
      <p:pic>
        <p:nvPicPr>
          <p:cNvPr id="3" name="Picture 2">
            <a:extLst>
              <a:ext uri="{FF2B5EF4-FFF2-40B4-BE49-F238E27FC236}">
                <a16:creationId xmlns:a16="http://schemas.microsoft.com/office/drawing/2014/main" id="{AE9F4AB4-66A9-4E0B-9A04-2ED166F61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752600"/>
            <a:ext cx="6604000" cy="4953000"/>
          </a:xfrm>
          <a:prstGeom prst="rect">
            <a:avLst/>
          </a:prstGeom>
        </p:spPr>
      </p:pic>
      <p:pic>
        <p:nvPicPr>
          <p:cNvPr id="5" name="Picture 4" descr="Color Scott Logo for Directory.jpg">
            <a:extLst>
              <a:ext uri="{FF2B5EF4-FFF2-40B4-BE49-F238E27FC236}">
                <a16:creationId xmlns:a16="http://schemas.microsoft.com/office/drawing/2014/main" id="{CCC19189-5B2A-4037-8D7C-73AB7583C6C8}"/>
              </a:ext>
            </a:extLst>
          </p:cNvPr>
          <p:cNvPicPr>
            <a:picLocks noChangeAspect="1"/>
          </p:cNvPicPr>
          <p:nvPr/>
        </p:nvPicPr>
        <p:blipFill>
          <a:blip r:embed="rId3" cstate="print"/>
          <a:stretch>
            <a:fillRect/>
          </a:stretch>
        </p:blipFill>
        <p:spPr>
          <a:xfrm>
            <a:off x="8481386" y="5715000"/>
            <a:ext cx="662614" cy="232857"/>
          </a:xfrm>
          <a:prstGeom prst="rect">
            <a:avLst/>
          </a:prstGeom>
        </p:spPr>
      </p:pic>
    </p:spTree>
    <p:extLst>
      <p:ext uri="{BB962C8B-B14F-4D97-AF65-F5344CB8AC3E}">
        <p14:creationId xmlns:p14="http://schemas.microsoft.com/office/powerpoint/2010/main" val="42275620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525" y="152400"/>
            <a:ext cx="8229600" cy="1143000"/>
          </a:xfrm>
        </p:spPr>
        <p:txBody>
          <a:bodyPr/>
          <a:lstStyle/>
          <a:p>
            <a:r>
              <a:rPr lang="en-US" sz="5400" b="1" dirty="0">
                <a:effectLst>
                  <a:outerShdw blurRad="38100" dist="38100" dir="2700000" algn="tl">
                    <a:srgbClr val="000000">
                      <a:alpha val="43137"/>
                    </a:srgbClr>
                  </a:outerShdw>
                </a:effectLst>
              </a:rPr>
              <a:t>Smoking/Cooking Jerky</a:t>
            </a:r>
          </a:p>
        </p:txBody>
      </p:sp>
      <p:graphicFrame>
        <p:nvGraphicFramePr>
          <p:cNvPr id="5" name="Table 4"/>
          <p:cNvGraphicFramePr>
            <a:graphicFrameLocks noGrp="1"/>
          </p:cNvGraphicFramePr>
          <p:nvPr>
            <p:extLst>
              <p:ext uri="{D42A27DB-BD31-4B8C-83A1-F6EECF244321}">
                <p14:modId xmlns:p14="http://schemas.microsoft.com/office/powerpoint/2010/main" val="1089709452"/>
              </p:ext>
            </p:extLst>
          </p:nvPr>
        </p:nvGraphicFramePr>
        <p:xfrm>
          <a:off x="381000" y="1213546"/>
          <a:ext cx="7848601" cy="4616285"/>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20000"/>
                    </a:ext>
                  </a:extLst>
                </a:gridCol>
                <a:gridCol w="1234954">
                  <a:extLst>
                    <a:ext uri="{9D8B030D-6E8A-4147-A177-3AD203B41FA5}">
                      <a16:colId xmlns:a16="http://schemas.microsoft.com/office/drawing/2014/main" val="20001"/>
                    </a:ext>
                  </a:extLst>
                </a:gridCol>
                <a:gridCol w="1125960">
                  <a:extLst>
                    <a:ext uri="{9D8B030D-6E8A-4147-A177-3AD203B41FA5}">
                      <a16:colId xmlns:a16="http://schemas.microsoft.com/office/drawing/2014/main" val="20002"/>
                    </a:ext>
                  </a:extLst>
                </a:gridCol>
                <a:gridCol w="1125960">
                  <a:extLst>
                    <a:ext uri="{9D8B030D-6E8A-4147-A177-3AD203B41FA5}">
                      <a16:colId xmlns:a16="http://schemas.microsoft.com/office/drawing/2014/main" val="20003"/>
                    </a:ext>
                  </a:extLst>
                </a:gridCol>
                <a:gridCol w="794796">
                  <a:extLst>
                    <a:ext uri="{9D8B030D-6E8A-4147-A177-3AD203B41FA5}">
                      <a16:colId xmlns:a16="http://schemas.microsoft.com/office/drawing/2014/main" val="20004"/>
                    </a:ext>
                  </a:extLst>
                </a:gridCol>
                <a:gridCol w="960377">
                  <a:extLst>
                    <a:ext uri="{9D8B030D-6E8A-4147-A177-3AD203B41FA5}">
                      <a16:colId xmlns:a16="http://schemas.microsoft.com/office/drawing/2014/main" val="20005"/>
                    </a:ext>
                  </a:extLst>
                </a:gridCol>
                <a:gridCol w="1082553">
                  <a:extLst>
                    <a:ext uri="{9D8B030D-6E8A-4147-A177-3AD203B41FA5}">
                      <a16:colId xmlns:a16="http://schemas.microsoft.com/office/drawing/2014/main" val="20006"/>
                    </a:ext>
                  </a:extLst>
                </a:gridCol>
                <a:gridCol w="838201">
                  <a:extLst>
                    <a:ext uri="{9D8B030D-6E8A-4147-A177-3AD203B41FA5}">
                      <a16:colId xmlns:a16="http://schemas.microsoft.com/office/drawing/2014/main" val="20007"/>
                    </a:ext>
                  </a:extLst>
                </a:gridCol>
              </a:tblGrid>
              <a:tr h="857691">
                <a:tc>
                  <a:txBody>
                    <a:bodyPr/>
                    <a:lstStyle/>
                    <a:p>
                      <a:pPr algn="ctr"/>
                      <a:r>
                        <a:rPr lang="en-US" sz="1600" dirty="0"/>
                        <a:t>STEP</a:t>
                      </a:r>
                    </a:p>
                  </a:txBody>
                  <a:tcPr/>
                </a:tc>
                <a:tc>
                  <a:txBody>
                    <a:bodyPr/>
                    <a:lstStyle/>
                    <a:p>
                      <a:pPr algn="ctr"/>
                      <a:r>
                        <a:rPr lang="en-US" sz="1600" dirty="0"/>
                        <a:t>PROCESS</a:t>
                      </a:r>
                    </a:p>
                  </a:txBody>
                  <a:tcPr/>
                </a:tc>
                <a:tc>
                  <a:txBody>
                    <a:bodyPr/>
                    <a:lstStyle/>
                    <a:p>
                      <a:pPr algn="ctr"/>
                      <a:r>
                        <a:rPr lang="en-US" sz="1600" dirty="0"/>
                        <a:t>DAMPER</a:t>
                      </a:r>
                    </a:p>
                  </a:txBody>
                  <a:tcPr/>
                </a:tc>
                <a:tc>
                  <a:txBody>
                    <a:bodyPr/>
                    <a:lstStyle/>
                    <a:p>
                      <a:pPr algn="ctr"/>
                      <a:r>
                        <a:rPr lang="en-US" sz="1600" dirty="0"/>
                        <a:t>TIME</a:t>
                      </a:r>
                    </a:p>
                  </a:txBody>
                  <a:tcPr/>
                </a:tc>
                <a:tc>
                  <a:txBody>
                    <a:bodyPr/>
                    <a:lstStyle/>
                    <a:p>
                      <a:pPr algn="ctr"/>
                      <a:r>
                        <a:rPr lang="en-US" sz="1600" dirty="0"/>
                        <a:t>DRY</a:t>
                      </a:r>
                    </a:p>
                    <a:p>
                      <a:pPr algn="ctr"/>
                      <a:r>
                        <a:rPr lang="en-US" sz="1600" dirty="0"/>
                        <a:t>BULB</a:t>
                      </a:r>
                    </a:p>
                    <a:p>
                      <a:pPr algn="ctr"/>
                      <a:r>
                        <a:rPr lang="en-US" sz="1600" baseline="30000" dirty="0"/>
                        <a:t>0</a:t>
                      </a:r>
                      <a:r>
                        <a:rPr lang="en-US" sz="1600" baseline="0" dirty="0"/>
                        <a:t>F</a:t>
                      </a:r>
                      <a:endParaRPr lang="en-US" sz="1600" baseline="30000" dirty="0"/>
                    </a:p>
                  </a:txBody>
                  <a:tcPr/>
                </a:tc>
                <a:tc>
                  <a:txBody>
                    <a:bodyPr/>
                    <a:lstStyle/>
                    <a:p>
                      <a:pPr algn="ctr"/>
                      <a:r>
                        <a:rPr lang="en-US" sz="1600" dirty="0"/>
                        <a:t>WET</a:t>
                      </a:r>
                    </a:p>
                    <a:p>
                      <a:pPr algn="ctr"/>
                      <a:r>
                        <a:rPr lang="en-US" sz="1600" dirty="0"/>
                        <a:t>BULB</a:t>
                      </a:r>
                    </a:p>
                    <a:p>
                      <a:pPr algn="ctr"/>
                      <a:r>
                        <a:rPr lang="en-US" sz="1600" baseline="30000" dirty="0"/>
                        <a:t>0</a:t>
                      </a:r>
                      <a:r>
                        <a:rPr lang="en-US" sz="1600" baseline="0" dirty="0"/>
                        <a:t>F</a:t>
                      </a:r>
                      <a:endParaRPr lang="en-US" sz="1600" baseline="30000" dirty="0"/>
                    </a:p>
                  </a:txBody>
                  <a:tcPr/>
                </a:tc>
                <a:tc>
                  <a:txBody>
                    <a:bodyPr/>
                    <a:lstStyle/>
                    <a:p>
                      <a:pPr algn="ctr"/>
                      <a:r>
                        <a:rPr lang="en-US" sz="1600" dirty="0"/>
                        <a:t>HUMIDITY</a:t>
                      </a:r>
                    </a:p>
                  </a:txBody>
                  <a:tcPr/>
                </a:tc>
                <a:tc>
                  <a:txBody>
                    <a:bodyPr/>
                    <a:lstStyle/>
                    <a:p>
                      <a:pPr algn="ctr"/>
                      <a:r>
                        <a:rPr lang="en-US" sz="1600" dirty="0"/>
                        <a:t>CORE</a:t>
                      </a:r>
                    </a:p>
                  </a:txBody>
                  <a:tcPr/>
                </a:tc>
                <a:extLst>
                  <a:ext uri="{0D108BD9-81ED-4DB2-BD59-A6C34878D82A}">
                    <a16:rowId xmlns:a16="http://schemas.microsoft.com/office/drawing/2014/main" val="10000"/>
                  </a:ext>
                </a:extLst>
              </a:tr>
              <a:tr h="386490">
                <a:tc>
                  <a:txBody>
                    <a:bodyPr/>
                    <a:lstStyle/>
                    <a:p>
                      <a:r>
                        <a:rPr lang="en-US" sz="1200" dirty="0"/>
                        <a:t>1.</a:t>
                      </a:r>
                    </a:p>
                  </a:txBody>
                  <a:tcPr/>
                </a:tc>
                <a:tc>
                  <a:txBody>
                    <a:bodyPr/>
                    <a:lstStyle/>
                    <a:p>
                      <a:r>
                        <a:rPr lang="en-US" sz="1200" dirty="0"/>
                        <a:t>Curing</a:t>
                      </a:r>
                      <a:r>
                        <a:rPr lang="en-US" sz="1200" baseline="0" dirty="0"/>
                        <a:t> (Fan on High Speed)</a:t>
                      </a:r>
                      <a:endParaRPr lang="en-US" sz="1200" dirty="0"/>
                    </a:p>
                  </a:txBody>
                  <a:tcPr/>
                </a:tc>
                <a:tc>
                  <a:txBody>
                    <a:bodyPr/>
                    <a:lstStyle/>
                    <a:p>
                      <a:pPr algn="ctr"/>
                      <a:r>
                        <a:rPr lang="en-US" sz="1200" dirty="0"/>
                        <a:t>Open</a:t>
                      </a:r>
                    </a:p>
                  </a:txBody>
                  <a:tcPr/>
                </a:tc>
                <a:tc>
                  <a:txBody>
                    <a:bodyPr/>
                    <a:lstStyle/>
                    <a:p>
                      <a:pPr algn="ctr"/>
                      <a:r>
                        <a:rPr lang="en-US" sz="1200" dirty="0"/>
                        <a:t>1.5 </a:t>
                      </a:r>
                      <a:r>
                        <a:rPr lang="en-US" sz="1200" dirty="0" err="1"/>
                        <a:t>Hrs</a:t>
                      </a:r>
                      <a:endParaRPr lang="en-US" sz="1200" dirty="0"/>
                    </a:p>
                  </a:txBody>
                  <a:tcPr/>
                </a:tc>
                <a:tc>
                  <a:txBody>
                    <a:bodyPr/>
                    <a:lstStyle/>
                    <a:p>
                      <a:pPr algn="ctr"/>
                      <a:r>
                        <a:rPr lang="en-US" sz="1200" dirty="0"/>
                        <a:t>110°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1"/>
                  </a:ext>
                </a:extLst>
              </a:tr>
              <a:tr h="386490">
                <a:tc>
                  <a:txBody>
                    <a:bodyPr/>
                    <a:lstStyle/>
                    <a:p>
                      <a:r>
                        <a:rPr lang="en-US" sz="1200" dirty="0"/>
                        <a:t>2.</a:t>
                      </a:r>
                    </a:p>
                  </a:txBody>
                  <a:tcPr/>
                </a:tc>
                <a:tc>
                  <a:txBody>
                    <a:bodyPr/>
                    <a:lstStyle/>
                    <a:p>
                      <a:r>
                        <a:rPr lang="en-US" sz="1200" dirty="0"/>
                        <a:t>Smoke Ignition</a:t>
                      </a:r>
                    </a:p>
                  </a:txBody>
                  <a:tcPr/>
                </a:tc>
                <a:tc>
                  <a:txBody>
                    <a:bodyPr/>
                    <a:lstStyle/>
                    <a:p>
                      <a:pPr algn="ctr"/>
                      <a:r>
                        <a:rPr lang="en-US" sz="1200" dirty="0"/>
                        <a:t>Open</a:t>
                      </a:r>
                    </a:p>
                  </a:txBody>
                  <a:tcPr/>
                </a:tc>
                <a:tc>
                  <a:txBody>
                    <a:bodyPr/>
                    <a:lstStyle/>
                    <a:p>
                      <a:pPr algn="ctr"/>
                      <a:r>
                        <a:rPr lang="en-US" sz="1200" dirty="0"/>
                        <a:t>:04</a:t>
                      </a:r>
                    </a:p>
                  </a:txBody>
                  <a:tcPr/>
                </a:tc>
                <a:tc>
                  <a:txBody>
                    <a:bodyPr/>
                    <a:lstStyle/>
                    <a:p>
                      <a:pPr algn="ctr"/>
                      <a:r>
                        <a:rPr lang="en-US" sz="1200" dirty="0"/>
                        <a:t>135°</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2"/>
                  </a:ext>
                </a:extLst>
              </a:tr>
              <a:tr h="386490">
                <a:tc>
                  <a:txBody>
                    <a:bodyPr/>
                    <a:lstStyle/>
                    <a:p>
                      <a:r>
                        <a:rPr lang="en-US" sz="1200" dirty="0"/>
                        <a:t>3.</a:t>
                      </a:r>
                    </a:p>
                  </a:txBody>
                  <a:tcPr/>
                </a:tc>
                <a:tc>
                  <a:txBody>
                    <a:bodyPr/>
                    <a:lstStyle/>
                    <a:p>
                      <a:r>
                        <a:rPr lang="en-US" sz="1200" dirty="0"/>
                        <a:t>Smoking</a:t>
                      </a:r>
                    </a:p>
                  </a:txBody>
                  <a:tcPr/>
                </a:tc>
                <a:tc>
                  <a:txBody>
                    <a:bodyPr/>
                    <a:lstStyle/>
                    <a:p>
                      <a:pPr algn="ctr"/>
                      <a:r>
                        <a:rPr lang="en-US" sz="1200" dirty="0"/>
                        <a:t>Auto</a:t>
                      </a:r>
                    </a:p>
                  </a:txBody>
                  <a:tcPr/>
                </a:tc>
                <a:tc>
                  <a:txBody>
                    <a:bodyPr/>
                    <a:lstStyle/>
                    <a:p>
                      <a:pPr algn="ctr"/>
                      <a:r>
                        <a:rPr lang="en-US" sz="1200" dirty="0"/>
                        <a:t>:10</a:t>
                      </a:r>
                    </a:p>
                  </a:txBody>
                  <a:tcPr/>
                </a:tc>
                <a:tc>
                  <a:txBody>
                    <a:bodyPr/>
                    <a:lstStyle/>
                    <a:p>
                      <a:pPr algn="ctr"/>
                      <a:r>
                        <a:rPr lang="en-US" sz="1200" dirty="0"/>
                        <a:t>140°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3"/>
                  </a:ext>
                </a:extLst>
              </a:tr>
              <a:tr h="476495">
                <a:tc>
                  <a:txBody>
                    <a:bodyPr/>
                    <a:lstStyle/>
                    <a:p>
                      <a:r>
                        <a:rPr lang="en-US" sz="1200" dirty="0"/>
                        <a:t>4.</a:t>
                      </a:r>
                    </a:p>
                  </a:txBody>
                  <a:tcPr/>
                </a:tc>
                <a:tc>
                  <a:txBody>
                    <a:bodyPr/>
                    <a:lstStyle/>
                    <a:p>
                      <a:r>
                        <a:rPr lang="en-US" sz="1200" dirty="0"/>
                        <a:t>Drying (Fan on High Speed)</a:t>
                      </a:r>
                    </a:p>
                  </a:txBody>
                  <a:tcPr/>
                </a:tc>
                <a:tc>
                  <a:txBody>
                    <a:bodyPr/>
                    <a:lstStyle/>
                    <a:p>
                      <a:pPr algn="ctr"/>
                      <a:r>
                        <a:rPr lang="en-US" sz="1200" dirty="0"/>
                        <a:t>Open</a:t>
                      </a:r>
                    </a:p>
                  </a:txBody>
                  <a:tcPr/>
                </a:tc>
                <a:tc>
                  <a:txBody>
                    <a:bodyPr/>
                    <a:lstStyle/>
                    <a:p>
                      <a:pPr algn="ctr"/>
                      <a:r>
                        <a:rPr lang="en-US" sz="1200" dirty="0"/>
                        <a:t>:15</a:t>
                      </a:r>
                    </a:p>
                  </a:txBody>
                  <a:tcPr/>
                </a:tc>
                <a:tc>
                  <a:txBody>
                    <a:bodyPr/>
                    <a:lstStyle/>
                    <a:p>
                      <a:pPr algn="ctr"/>
                      <a:r>
                        <a:rPr lang="en-US" sz="1200" dirty="0"/>
                        <a:t>145°</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4"/>
                  </a:ext>
                </a:extLst>
              </a:tr>
              <a:tr h="476495">
                <a:tc>
                  <a:txBody>
                    <a:bodyPr/>
                    <a:lstStyle/>
                    <a:p>
                      <a:r>
                        <a:rPr lang="en-US" sz="1200" dirty="0"/>
                        <a:t>5.</a:t>
                      </a:r>
                    </a:p>
                  </a:txBody>
                  <a:tcPr/>
                </a:tc>
                <a:tc>
                  <a:txBody>
                    <a:bodyPr/>
                    <a:lstStyle/>
                    <a:p>
                      <a:r>
                        <a:rPr lang="en-US" sz="1200" dirty="0"/>
                        <a:t>Cook (High</a:t>
                      </a:r>
                      <a:r>
                        <a:rPr lang="en-US" sz="1200" baseline="0" dirty="0"/>
                        <a:t> Fan)</a:t>
                      </a:r>
                      <a:endParaRPr lang="en-US" sz="1200" dirty="0"/>
                    </a:p>
                  </a:txBody>
                  <a:tcPr/>
                </a:tc>
                <a:tc>
                  <a:txBody>
                    <a:bodyPr/>
                    <a:lstStyle/>
                    <a:p>
                      <a:pPr algn="ctr"/>
                      <a:r>
                        <a:rPr lang="en-US" sz="1200" dirty="0"/>
                        <a:t>Closed</a:t>
                      </a:r>
                    </a:p>
                  </a:txBody>
                  <a:tcPr/>
                </a:tc>
                <a:tc>
                  <a:txBody>
                    <a:bodyPr/>
                    <a:lstStyle/>
                    <a:p>
                      <a:pPr algn="ctr"/>
                      <a:r>
                        <a:rPr lang="en-US" sz="1200" dirty="0"/>
                        <a:t>:30</a:t>
                      </a:r>
                    </a:p>
                  </a:txBody>
                  <a:tcPr/>
                </a:tc>
                <a:tc>
                  <a:txBody>
                    <a:bodyPr/>
                    <a:lstStyle/>
                    <a:p>
                      <a:pPr algn="ctr"/>
                      <a:r>
                        <a:rPr lang="en-US" sz="1200" dirty="0"/>
                        <a:t>150°</a:t>
                      </a:r>
                    </a:p>
                  </a:txBody>
                  <a:tcPr/>
                </a:tc>
                <a:tc>
                  <a:txBody>
                    <a:bodyPr/>
                    <a:lstStyle/>
                    <a:p>
                      <a:pPr algn="ctr"/>
                      <a:r>
                        <a:rPr lang="en-US" sz="1200" dirty="0"/>
                        <a:t>127°</a:t>
                      </a:r>
                    </a:p>
                  </a:txBody>
                  <a:tcPr/>
                </a:tc>
                <a:tc>
                  <a:txBody>
                    <a:bodyPr/>
                    <a:lstStyle/>
                    <a:p>
                      <a:pPr algn="ctr"/>
                      <a:r>
                        <a:rPr lang="en-US" sz="1200" dirty="0"/>
                        <a:t>50%</a:t>
                      </a:r>
                    </a:p>
                  </a:txBody>
                  <a:tcPr/>
                </a:tc>
                <a:tc>
                  <a:txBody>
                    <a:bodyPr/>
                    <a:lstStyle/>
                    <a:p>
                      <a:pPr algn="ctr"/>
                      <a:r>
                        <a:rPr lang="en-US" sz="1200" dirty="0"/>
                        <a:t>170°</a:t>
                      </a:r>
                    </a:p>
                  </a:txBody>
                  <a:tcPr/>
                </a:tc>
                <a:extLst>
                  <a:ext uri="{0D108BD9-81ED-4DB2-BD59-A6C34878D82A}">
                    <a16:rowId xmlns:a16="http://schemas.microsoft.com/office/drawing/2014/main" val="10005"/>
                  </a:ext>
                </a:extLst>
              </a:tr>
              <a:tr h="458849">
                <a:tc>
                  <a:txBody>
                    <a:bodyPr/>
                    <a:lstStyle/>
                    <a:p>
                      <a:r>
                        <a:rPr lang="en-US" sz="1200" dirty="0"/>
                        <a:t>6.</a:t>
                      </a:r>
                    </a:p>
                  </a:txBody>
                  <a:tcPr/>
                </a:tc>
                <a:tc>
                  <a:txBody>
                    <a:bodyPr/>
                    <a:lstStyle/>
                    <a:p>
                      <a:r>
                        <a:rPr lang="en-US" sz="1200" dirty="0"/>
                        <a:t>Cook </a:t>
                      </a:r>
                      <a:r>
                        <a:rPr lang="en-US" sz="1200" baseline="0" dirty="0"/>
                        <a:t> (High Fan)</a:t>
                      </a:r>
                      <a:endParaRPr lang="en-US" sz="1200" dirty="0"/>
                    </a:p>
                  </a:txBody>
                  <a:tcPr/>
                </a:tc>
                <a:tc>
                  <a:txBody>
                    <a:bodyPr/>
                    <a:lstStyle/>
                    <a:p>
                      <a:pPr algn="ctr"/>
                      <a:r>
                        <a:rPr lang="en-US" sz="1200" dirty="0"/>
                        <a:t>Closed</a:t>
                      </a:r>
                    </a:p>
                  </a:txBody>
                  <a:tcPr/>
                </a:tc>
                <a:tc>
                  <a:txBody>
                    <a:bodyPr/>
                    <a:lstStyle/>
                    <a:p>
                      <a:pPr algn="ctr"/>
                      <a:r>
                        <a:rPr lang="en-US" sz="1200" dirty="0"/>
                        <a:t>:30</a:t>
                      </a:r>
                    </a:p>
                  </a:txBody>
                  <a:tcPr/>
                </a:tc>
                <a:tc>
                  <a:txBody>
                    <a:bodyPr/>
                    <a:lstStyle/>
                    <a:p>
                      <a:pPr algn="ctr"/>
                      <a:r>
                        <a:rPr lang="en-US" sz="1200" dirty="0"/>
                        <a:t>155°</a:t>
                      </a:r>
                    </a:p>
                  </a:txBody>
                  <a:tcPr/>
                </a:tc>
                <a:tc>
                  <a:txBody>
                    <a:bodyPr/>
                    <a:lstStyle/>
                    <a:p>
                      <a:pPr algn="ctr"/>
                      <a:r>
                        <a:rPr lang="en-US" sz="1200" dirty="0"/>
                        <a:t>131°</a:t>
                      </a:r>
                    </a:p>
                  </a:txBody>
                  <a:tcPr/>
                </a:tc>
                <a:tc>
                  <a:txBody>
                    <a:bodyPr/>
                    <a:lstStyle/>
                    <a:p>
                      <a:pPr algn="ctr"/>
                      <a:r>
                        <a:rPr lang="en-US" sz="1200" dirty="0"/>
                        <a:t>50%</a:t>
                      </a:r>
                    </a:p>
                  </a:txBody>
                  <a:tcPr/>
                </a:tc>
                <a:tc>
                  <a:txBody>
                    <a:bodyPr/>
                    <a:lstStyle/>
                    <a:p>
                      <a:pPr algn="ctr"/>
                      <a:r>
                        <a:rPr lang="en-US" sz="1200" dirty="0"/>
                        <a:t>170°</a:t>
                      </a:r>
                    </a:p>
                  </a:txBody>
                  <a:tcPr/>
                </a:tc>
                <a:extLst>
                  <a:ext uri="{0D108BD9-81ED-4DB2-BD59-A6C34878D82A}">
                    <a16:rowId xmlns:a16="http://schemas.microsoft.com/office/drawing/2014/main" val="10006"/>
                  </a:ext>
                </a:extLst>
              </a:tr>
              <a:tr h="476495">
                <a:tc>
                  <a:txBody>
                    <a:bodyPr/>
                    <a:lstStyle/>
                    <a:p>
                      <a:r>
                        <a:rPr lang="en-US" sz="1200" dirty="0"/>
                        <a:t>7.</a:t>
                      </a:r>
                    </a:p>
                  </a:txBody>
                  <a:tcPr/>
                </a:tc>
                <a:tc>
                  <a:txBody>
                    <a:bodyPr/>
                    <a:lstStyle/>
                    <a:p>
                      <a:r>
                        <a:rPr lang="en-US" sz="1200" dirty="0"/>
                        <a:t>Cook (High Fan)</a:t>
                      </a:r>
                    </a:p>
                  </a:txBody>
                  <a:tcPr/>
                </a:tc>
                <a:tc>
                  <a:txBody>
                    <a:bodyPr/>
                    <a:lstStyle/>
                    <a:p>
                      <a:pPr algn="ctr"/>
                      <a:r>
                        <a:rPr lang="en-US" sz="1200" dirty="0"/>
                        <a:t>Closed</a:t>
                      </a:r>
                    </a:p>
                  </a:txBody>
                  <a:tcPr/>
                </a:tc>
                <a:tc>
                  <a:txBody>
                    <a:bodyPr/>
                    <a:lstStyle/>
                    <a:p>
                      <a:pPr algn="ctr"/>
                      <a:r>
                        <a:rPr lang="en-US" sz="1200" dirty="0"/>
                        <a:t>To Internal</a:t>
                      </a:r>
                    </a:p>
                    <a:p>
                      <a:pPr algn="ctr"/>
                      <a:r>
                        <a:rPr lang="en-US" sz="1200" dirty="0"/>
                        <a:t>(</a:t>
                      </a:r>
                      <a:r>
                        <a:rPr lang="en-US" sz="1200" dirty="0" err="1"/>
                        <a:t>Aprox</a:t>
                      </a:r>
                      <a:r>
                        <a:rPr lang="en-US" sz="1200" dirty="0"/>
                        <a:t> 10 minutes)</a:t>
                      </a:r>
                    </a:p>
                  </a:txBody>
                  <a:tcPr/>
                </a:tc>
                <a:tc>
                  <a:txBody>
                    <a:bodyPr/>
                    <a:lstStyle/>
                    <a:p>
                      <a:pPr algn="ctr"/>
                      <a:r>
                        <a:rPr lang="en-US" sz="1200" dirty="0"/>
                        <a:t>175°</a:t>
                      </a:r>
                    </a:p>
                  </a:txBody>
                  <a:tcPr/>
                </a:tc>
                <a:tc>
                  <a:txBody>
                    <a:bodyPr/>
                    <a:lstStyle/>
                    <a:p>
                      <a:pPr algn="ctr"/>
                      <a:r>
                        <a:rPr lang="en-US" sz="1200" dirty="0"/>
                        <a:t>166°</a:t>
                      </a:r>
                    </a:p>
                  </a:txBody>
                  <a:tcPr/>
                </a:tc>
                <a:tc>
                  <a:txBody>
                    <a:bodyPr/>
                    <a:lstStyle/>
                    <a:p>
                      <a:pPr algn="ctr"/>
                      <a:r>
                        <a:rPr lang="en-US" sz="1200" dirty="0"/>
                        <a:t>80%</a:t>
                      </a:r>
                    </a:p>
                  </a:txBody>
                  <a:tcPr/>
                </a:tc>
                <a:tc>
                  <a:txBody>
                    <a:bodyPr/>
                    <a:lstStyle/>
                    <a:p>
                      <a:pPr algn="ctr"/>
                      <a:r>
                        <a:rPr lang="en-US" sz="1200" dirty="0"/>
                        <a:t>165°</a:t>
                      </a:r>
                    </a:p>
                  </a:txBody>
                  <a:tcPr/>
                </a:tc>
                <a:extLst>
                  <a:ext uri="{0D108BD9-81ED-4DB2-BD59-A6C34878D82A}">
                    <a16:rowId xmlns:a16="http://schemas.microsoft.com/office/drawing/2014/main" val="10007"/>
                  </a:ext>
                </a:extLst>
              </a:tr>
              <a:tr h="476495">
                <a:tc>
                  <a:txBody>
                    <a:bodyPr/>
                    <a:lstStyle/>
                    <a:p>
                      <a:r>
                        <a:rPr lang="en-US" sz="1200" dirty="0"/>
                        <a:t>8.`</a:t>
                      </a:r>
                    </a:p>
                  </a:txBody>
                  <a:tcPr/>
                </a:tc>
                <a:tc>
                  <a:txBody>
                    <a:bodyPr/>
                    <a:lstStyle/>
                    <a:p>
                      <a:r>
                        <a:rPr lang="en-US" sz="1200" dirty="0"/>
                        <a:t>Drying (High Fan)</a:t>
                      </a:r>
                    </a:p>
                  </a:txBody>
                  <a:tcPr/>
                </a:tc>
                <a:tc>
                  <a:txBody>
                    <a:bodyPr/>
                    <a:lstStyle/>
                    <a:p>
                      <a:pPr algn="ctr"/>
                      <a:r>
                        <a:rPr lang="en-US" sz="1200" dirty="0"/>
                        <a:t>Open</a:t>
                      </a:r>
                    </a:p>
                  </a:txBody>
                  <a:tcPr/>
                </a:tc>
                <a:tc>
                  <a:txBody>
                    <a:bodyPr/>
                    <a:lstStyle/>
                    <a:p>
                      <a:pPr algn="ctr"/>
                      <a:r>
                        <a:rPr lang="en-US" sz="1200" dirty="0"/>
                        <a:t>To Desired Water Activity</a:t>
                      </a:r>
                    </a:p>
                  </a:txBody>
                  <a:tcPr/>
                </a:tc>
                <a:tc>
                  <a:txBody>
                    <a:bodyPr/>
                    <a:lstStyle/>
                    <a:p>
                      <a:pPr algn="ctr"/>
                      <a:r>
                        <a:rPr lang="en-US" sz="1200" dirty="0"/>
                        <a:t>150°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endParaRPr lang="en-US" sz="1200" dirty="0"/>
                    </a:p>
                  </a:txBody>
                  <a:tcPr/>
                </a:tc>
                <a:extLst>
                  <a:ext uri="{0D108BD9-81ED-4DB2-BD59-A6C34878D82A}">
                    <a16:rowId xmlns:a16="http://schemas.microsoft.com/office/drawing/2014/main" val="10008"/>
                  </a:ext>
                </a:extLst>
              </a:tr>
            </a:tbl>
          </a:graphicData>
        </a:graphic>
      </p:graphicFrame>
      <p:pic>
        <p:nvPicPr>
          <p:cNvPr id="7" name="Picture 6" descr="Color Scott Logo for Directory.jpg"/>
          <p:cNvPicPr>
            <a:picLocks noChangeAspect="1"/>
          </p:cNvPicPr>
          <p:nvPr/>
        </p:nvPicPr>
        <p:blipFill>
          <a:blip r:embed="rId2" cstate="print"/>
          <a:stretch>
            <a:fillRect/>
          </a:stretch>
        </p:blipFill>
        <p:spPr>
          <a:xfrm>
            <a:off x="8473125" y="5715000"/>
            <a:ext cx="653523" cy="229662"/>
          </a:xfrm>
          <a:prstGeom prst="rect">
            <a:avLst/>
          </a:prstGeom>
        </p:spPr>
      </p:pic>
    </p:spTree>
    <p:extLst>
      <p:ext uri="{BB962C8B-B14F-4D97-AF65-F5344CB8AC3E}">
        <p14:creationId xmlns:p14="http://schemas.microsoft.com/office/powerpoint/2010/main" val="527966666"/>
      </p:ext>
    </p:extLst>
  </p:cSld>
  <p:clrMapOvr>
    <a:masterClrMapping/>
  </p:clrMapOvr>
  <p:transition>
    <p:zoom dir="in"/>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525" y="152400"/>
            <a:ext cx="8229600" cy="1143000"/>
          </a:xfrm>
        </p:spPr>
        <p:txBody>
          <a:bodyPr/>
          <a:lstStyle/>
          <a:p>
            <a:r>
              <a:rPr lang="en-US" sz="5400" b="1" dirty="0">
                <a:effectLst>
                  <a:outerShdw blurRad="38100" dist="38100" dir="2700000" algn="tl">
                    <a:srgbClr val="000000">
                      <a:alpha val="43137"/>
                    </a:srgbClr>
                  </a:outerShdw>
                </a:effectLst>
              </a:rPr>
              <a:t>Smoking/Cooking Jerky</a:t>
            </a:r>
          </a:p>
        </p:txBody>
      </p:sp>
      <p:graphicFrame>
        <p:nvGraphicFramePr>
          <p:cNvPr id="5" name="Table 4"/>
          <p:cNvGraphicFramePr>
            <a:graphicFrameLocks noGrp="1"/>
          </p:cNvGraphicFramePr>
          <p:nvPr>
            <p:extLst>
              <p:ext uri="{D42A27DB-BD31-4B8C-83A1-F6EECF244321}">
                <p14:modId xmlns:p14="http://schemas.microsoft.com/office/powerpoint/2010/main" val="218826944"/>
              </p:ext>
            </p:extLst>
          </p:nvPr>
        </p:nvGraphicFramePr>
        <p:xfrm>
          <a:off x="381000" y="1524000"/>
          <a:ext cx="7848601" cy="4139790"/>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20000"/>
                    </a:ext>
                  </a:extLst>
                </a:gridCol>
                <a:gridCol w="1234954">
                  <a:extLst>
                    <a:ext uri="{9D8B030D-6E8A-4147-A177-3AD203B41FA5}">
                      <a16:colId xmlns:a16="http://schemas.microsoft.com/office/drawing/2014/main" val="20001"/>
                    </a:ext>
                  </a:extLst>
                </a:gridCol>
                <a:gridCol w="1125960">
                  <a:extLst>
                    <a:ext uri="{9D8B030D-6E8A-4147-A177-3AD203B41FA5}">
                      <a16:colId xmlns:a16="http://schemas.microsoft.com/office/drawing/2014/main" val="20002"/>
                    </a:ext>
                  </a:extLst>
                </a:gridCol>
                <a:gridCol w="1125960">
                  <a:extLst>
                    <a:ext uri="{9D8B030D-6E8A-4147-A177-3AD203B41FA5}">
                      <a16:colId xmlns:a16="http://schemas.microsoft.com/office/drawing/2014/main" val="20003"/>
                    </a:ext>
                  </a:extLst>
                </a:gridCol>
                <a:gridCol w="794796">
                  <a:extLst>
                    <a:ext uri="{9D8B030D-6E8A-4147-A177-3AD203B41FA5}">
                      <a16:colId xmlns:a16="http://schemas.microsoft.com/office/drawing/2014/main" val="20004"/>
                    </a:ext>
                  </a:extLst>
                </a:gridCol>
                <a:gridCol w="960377">
                  <a:extLst>
                    <a:ext uri="{9D8B030D-6E8A-4147-A177-3AD203B41FA5}">
                      <a16:colId xmlns:a16="http://schemas.microsoft.com/office/drawing/2014/main" val="20005"/>
                    </a:ext>
                  </a:extLst>
                </a:gridCol>
                <a:gridCol w="1082553">
                  <a:extLst>
                    <a:ext uri="{9D8B030D-6E8A-4147-A177-3AD203B41FA5}">
                      <a16:colId xmlns:a16="http://schemas.microsoft.com/office/drawing/2014/main" val="20006"/>
                    </a:ext>
                  </a:extLst>
                </a:gridCol>
                <a:gridCol w="838201">
                  <a:extLst>
                    <a:ext uri="{9D8B030D-6E8A-4147-A177-3AD203B41FA5}">
                      <a16:colId xmlns:a16="http://schemas.microsoft.com/office/drawing/2014/main" val="20007"/>
                    </a:ext>
                  </a:extLst>
                </a:gridCol>
              </a:tblGrid>
              <a:tr h="857691">
                <a:tc>
                  <a:txBody>
                    <a:bodyPr/>
                    <a:lstStyle/>
                    <a:p>
                      <a:pPr algn="ctr"/>
                      <a:r>
                        <a:rPr lang="en-US" sz="1600" dirty="0"/>
                        <a:t>STEP</a:t>
                      </a:r>
                    </a:p>
                  </a:txBody>
                  <a:tcPr/>
                </a:tc>
                <a:tc>
                  <a:txBody>
                    <a:bodyPr/>
                    <a:lstStyle/>
                    <a:p>
                      <a:pPr algn="ctr"/>
                      <a:r>
                        <a:rPr lang="en-US" sz="1600" dirty="0"/>
                        <a:t>PROCESS</a:t>
                      </a:r>
                    </a:p>
                  </a:txBody>
                  <a:tcPr/>
                </a:tc>
                <a:tc>
                  <a:txBody>
                    <a:bodyPr/>
                    <a:lstStyle/>
                    <a:p>
                      <a:pPr algn="ctr"/>
                      <a:r>
                        <a:rPr lang="en-US" sz="1600" dirty="0"/>
                        <a:t>DAMPER</a:t>
                      </a:r>
                    </a:p>
                  </a:txBody>
                  <a:tcPr/>
                </a:tc>
                <a:tc>
                  <a:txBody>
                    <a:bodyPr/>
                    <a:lstStyle/>
                    <a:p>
                      <a:pPr algn="ctr"/>
                      <a:r>
                        <a:rPr lang="en-US" sz="1600" dirty="0"/>
                        <a:t>TIME</a:t>
                      </a:r>
                    </a:p>
                  </a:txBody>
                  <a:tcPr/>
                </a:tc>
                <a:tc>
                  <a:txBody>
                    <a:bodyPr/>
                    <a:lstStyle/>
                    <a:p>
                      <a:pPr algn="ctr"/>
                      <a:r>
                        <a:rPr lang="en-US" sz="1600" dirty="0"/>
                        <a:t>DRY</a:t>
                      </a:r>
                    </a:p>
                    <a:p>
                      <a:pPr algn="ctr"/>
                      <a:r>
                        <a:rPr lang="en-US" sz="1600" dirty="0"/>
                        <a:t>BULB</a:t>
                      </a:r>
                    </a:p>
                    <a:p>
                      <a:pPr algn="ctr"/>
                      <a:r>
                        <a:rPr lang="en-US" sz="1600" baseline="30000" dirty="0"/>
                        <a:t>0</a:t>
                      </a:r>
                      <a:r>
                        <a:rPr lang="en-US" sz="1600" baseline="0" dirty="0"/>
                        <a:t>F</a:t>
                      </a:r>
                      <a:endParaRPr lang="en-US" sz="1600" baseline="30000" dirty="0"/>
                    </a:p>
                  </a:txBody>
                  <a:tcPr/>
                </a:tc>
                <a:tc>
                  <a:txBody>
                    <a:bodyPr/>
                    <a:lstStyle/>
                    <a:p>
                      <a:pPr algn="ctr"/>
                      <a:r>
                        <a:rPr lang="en-US" sz="1600" dirty="0"/>
                        <a:t>WET</a:t>
                      </a:r>
                    </a:p>
                    <a:p>
                      <a:pPr algn="ctr"/>
                      <a:r>
                        <a:rPr lang="en-US" sz="1600" dirty="0"/>
                        <a:t>BULB</a:t>
                      </a:r>
                    </a:p>
                    <a:p>
                      <a:pPr algn="ctr"/>
                      <a:r>
                        <a:rPr lang="en-US" sz="1600" baseline="30000" dirty="0"/>
                        <a:t>0</a:t>
                      </a:r>
                      <a:r>
                        <a:rPr lang="en-US" sz="1600" baseline="0" dirty="0"/>
                        <a:t>F</a:t>
                      </a:r>
                      <a:endParaRPr lang="en-US" sz="1600" baseline="30000" dirty="0"/>
                    </a:p>
                  </a:txBody>
                  <a:tcPr/>
                </a:tc>
                <a:tc>
                  <a:txBody>
                    <a:bodyPr/>
                    <a:lstStyle/>
                    <a:p>
                      <a:pPr algn="ctr"/>
                      <a:r>
                        <a:rPr lang="en-US" sz="1600" dirty="0"/>
                        <a:t>HUMIDITY</a:t>
                      </a:r>
                    </a:p>
                  </a:txBody>
                  <a:tcPr/>
                </a:tc>
                <a:tc>
                  <a:txBody>
                    <a:bodyPr/>
                    <a:lstStyle/>
                    <a:p>
                      <a:pPr algn="ctr"/>
                      <a:r>
                        <a:rPr lang="en-US" sz="1600" dirty="0"/>
                        <a:t>CORE</a:t>
                      </a:r>
                    </a:p>
                  </a:txBody>
                  <a:tcPr/>
                </a:tc>
                <a:extLst>
                  <a:ext uri="{0D108BD9-81ED-4DB2-BD59-A6C34878D82A}">
                    <a16:rowId xmlns:a16="http://schemas.microsoft.com/office/drawing/2014/main" val="10000"/>
                  </a:ext>
                </a:extLst>
              </a:tr>
              <a:tr h="386490">
                <a:tc>
                  <a:txBody>
                    <a:bodyPr/>
                    <a:lstStyle/>
                    <a:p>
                      <a:r>
                        <a:rPr lang="en-US" sz="1200" dirty="0"/>
                        <a:t>1.</a:t>
                      </a:r>
                    </a:p>
                  </a:txBody>
                  <a:tcPr/>
                </a:tc>
                <a:tc>
                  <a:txBody>
                    <a:bodyPr/>
                    <a:lstStyle/>
                    <a:p>
                      <a:r>
                        <a:rPr lang="en-US" sz="1200" dirty="0"/>
                        <a:t>Drying</a:t>
                      </a:r>
                      <a:r>
                        <a:rPr lang="en-US" sz="1200" baseline="0" dirty="0"/>
                        <a:t> (Fan on High Speed)</a:t>
                      </a:r>
                      <a:endParaRPr lang="en-US" sz="1200" dirty="0"/>
                    </a:p>
                  </a:txBody>
                  <a:tcPr/>
                </a:tc>
                <a:tc>
                  <a:txBody>
                    <a:bodyPr/>
                    <a:lstStyle/>
                    <a:p>
                      <a:pPr algn="ctr"/>
                      <a:r>
                        <a:rPr lang="en-US" sz="1200" dirty="0"/>
                        <a:t>Open</a:t>
                      </a:r>
                    </a:p>
                  </a:txBody>
                  <a:tcPr/>
                </a:tc>
                <a:tc>
                  <a:txBody>
                    <a:bodyPr/>
                    <a:lstStyle/>
                    <a:p>
                      <a:pPr algn="ctr"/>
                      <a:r>
                        <a:rPr lang="en-US" sz="1200" dirty="0"/>
                        <a:t>:30</a:t>
                      </a:r>
                    </a:p>
                  </a:txBody>
                  <a:tcPr/>
                </a:tc>
                <a:tc>
                  <a:txBody>
                    <a:bodyPr/>
                    <a:lstStyle/>
                    <a:p>
                      <a:pPr algn="ctr"/>
                      <a:r>
                        <a:rPr lang="en-US" sz="1200" dirty="0"/>
                        <a:t>110°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1"/>
                  </a:ext>
                </a:extLst>
              </a:tr>
              <a:tr h="386490">
                <a:tc>
                  <a:txBody>
                    <a:bodyPr/>
                    <a:lstStyle/>
                    <a:p>
                      <a:r>
                        <a:rPr lang="en-US" sz="1200" dirty="0"/>
                        <a:t>2.</a:t>
                      </a:r>
                    </a:p>
                  </a:txBody>
                  <a:tcPr/>
                </a:tc>
                <a:tc>
                  <a:txBody>
                    <a:bodyPr/>
                    <a:lstStyle/>
                    <a:p>
                      <a:r>
                        <a:rPr lang="en-US" sz="1200" dirty="0"/>
                        <a:t>Smoke Ignition</a:t>
                      </a:r>
                    </a:p>
                  </a:txBody>
                  <a:tcPr/>
                </a:tc>
                <a:tc>
                  <a:txBody>
                    <a:bodyPr/>
                    <a:lstStyle/>
                    <a:p>
                      <a:pPr algn="ctr"/>
                      <a:r>
                        <a:rPr lang="en-US" sz="1200" dirty="0"/>
                        <a:t>Open</a:t>
                      </a:r>
                    </a:p>
                  </a:txBody>
                  <a:tcPr/>
                </a:tc>
                <a:tc>
                  <a:txBody>
                    <a:bodyPr/>
                    <a:lstStyle/>
                    <a:p>
                      <a:pPr algn="ctr"/>
                      <a:r>
                        <a:rPr lang="en-US" sz="1200" dirty="0"/>
                        <a:t>:04</a:t>
                      </a:r>
                    </a:p>
                  </a:txBody>
                  <a:tcPr/>
                </a:tc>
                <a:tc>
                  <a:txBody>
                    <a:bodyPr/>
                    <a:lstStyle/>
                    <a:p>
                      <a:pPr algn="ctr"/>
                      <a:r>
                        <a:rPr lang="en-US" sz="1200" dirty="0"/>
                        <a:t>135°</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2"/>
                  </a:ext>
                </a:extLst>
              </a:tr>
              <a:tr h="386490">
                <a:tc>
                  <a:txBody>
                    <a:bodyPr/>
                    <a:lstStyle/>
                    <a:p>
                      <a:r>
                        <a:rPr lang="en-US" sz="1200" dirty="0"/>
                        <a:t>3.</a:t>
                      </a:r>
                    </a:p>
                  </a:txBody>
                  <a:tcPr/>
                </a:tc>
                <a:tc>
                  <a:txBody>
                    <a:bodyPr/>
                    <a:lstStyle/>
                    <a:p>
                      <a:r>
                        <a:rPr lang="en-US" sz="1200" dirty="0"/>
                        <a:t>Smoking</a:t>
                      </a:r>
                    </a:p>
                  </a:txBody>
                  <a:tcPr/>
                </a:tc>
                <a:tc>
                  <a:txBody>
                    <a:bodyPr/>
                    <a:lstStyle/>
                    <a:p>
                      <a:pPr algn="ctr"/>
                      <a:r>
                        <a:rPr lang="en-US" sz="1200" dirty="0"/>
                        <a:t>Auto</a:t>
                      </a:r>
                    </a:p>
                  </a:txBody>
                  <a:tcPr/>
                </a:tc>
                <a:tc>
                  <a:txBody>
                    <a:bodyPr/>
                    <a:lstStyle/>
                    <a:p>
                      <a:pPr algn="ctr"/>
                      <a:r>
                        <a:rPr lang="en-US" sz="1200" dirty="0"/>
                        <a:t>:10</a:t>
                      </a:r>
                    </a:p>
                  </a:txBody>
                  <a:tcPr/>
                </a:tc>
                <a:tc>
                  <a:txBody>
                    <a:bodyPr/>
                    <a:lstStyle/>
                    <a:p>
                      <a:pPr algn="ctr"/>
                      <a:r>
                        <a:rPr lang="en-US" sz="1200" dirty="0"/>
                        <a:t>140°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3"/>
                  </a:ext>
                </a:extLst>
              </a:tr>
              <a:tr h="476495">
                <a:tc>
                  <a:txBody>
                    <a:bodyPr/>
                    <a:lstStyle/>
                    <a:p>
                      <a:r>
                        <a:rPr lang="en-US" sz="1200" dirty="0"/>
                        <a:t>4.</a:t>
                      </a:r>
                    </a:p>
                  </a:txBody>
                  <a:tcPr/>
                </a:tc>
                <a:tc>
                  <a:txBody>
                    <a:bodyPr/>
                    <a:lstStyle/>
                    <a:p>
                      <a:r>
                        <a:rPr lang="en-US" sz="1200" dirty="0"/>
                        <a:t>Cook (High</a:t>
                      </a:r>
                      <a:r>
                        <a:rPr lang="en-US" sz="1200" baseline="0" dirty="0"/>
                        <a:t> Fan)</a:t>
                      </a:r>
                      <a:endParaRPr lang="en-US" sz="1200" dirty="0"/>
                    </a:p>
                  </a:txBody>
                  <a:tcPr/>
                </a:tc>
                <a:tc>
                  <a:txBody>
                    <a:bodyPr/>
                    <a:lstStyle/>
                    <a:p>
                      <a:pPr algn="ctr"/>
                      <a:r>
                        <a:rPr lang="en-US" sz="1200" dirty="0"/>
                        <a:t>Closed</a:t>
                      </a:r>
                    </a:p>
                  </a:txBody>
                  <a:tcPr/>
                </a:tc>
                <a:tc>
                  <a:txBody>
                    <a:bodyPr/>
                    <a:lstStyle/>
                    <a:p>
                      <a:pPr algn="ctr"/>
                      <a:r>
                        <a:rPr lang="en-US" sz="1200" dirty="0"/>
                        <a:t>:30</a:t>
                      </a:r>
                    </a:p>
                  </a:txBody>
                  <a:tcPr/>
                </a:tc>
                <a:tc>
                  <a:txBody>
                    <a:bodyPr/>
                    <a:lstStyle/>
                    <a:p>
                      <a:pPr algn="ctr"/>
                      <a:r>
                        <a:rPr lang="en-US" sz="1200" dirty="0"/>
                        <a:t>150°</a:t>
                      </a:r>
                    </a:p>
                  </a:txBody>
                  <a:tcPr/>
                </a:tc>
                <a:tc>
                  <a:txBody>
                    <a:bodyPr/>
                    <a:lstStyle/>
                    <a:p>
                      <a:pPr algn="ctr"/>
                      <a:r>
                        <a:rPr lang="en-US" sz="1200" dirty="0"/>
                        <a:t>127°</a:t>
                      </a:r>
                    </a:p>
                  </a:txBody>
                  <a:tcPr/>
                </a:tc>
                <a:tc>
                  <a:txBody>
                    <a:bodyPr/>
                    <a:lstStyle/>
                    <a:p>
                      <a:pPr algn="ctr"/>
                      <a:r>
                        <a:rPr lang="en-US" sz="1200" dirty="0"/>
                        <a:t>50%</a:t>
                      </a:r>
                    </a:p>
                  </a:txBody>
                  <a:tcPr/>
                </a:tc>
                <a:tc>
                  <a:txBody>
                    <a:bodyPr/>
                    <a:lstStyle/>
                    <a:p>
                      <a:pPr algn="ctr"/>
                      <a:r>
                        <a:rPr lang="en-US" sz="1200" dirty="0"/>
                        <a:t>170°</a:t>
                      </a:r>
                    </a:p>
                  </a:txBody>
                  <a:tcPr/>
                </a:tc>
                <a:extLst>
                  <a:ext uri="{0D108BD9-81ED-4DB2-BD59-A6C34878D82A}">
                    <a16:rowId xmlns:a16="http://schemas.microsoft.com/office/drawing/2014/main" val="10005"/>
                  </a:ext>
                </a:extLst>
              </a:tr>
              <a:tr h="458849">
                <a:tc>
                  <a:txBody>
                    <a:bodyPr/>
                    <a:lstStyle/>
                    <a:p>
                      <a:r>
                        <a:rPr lang="en-US" sz="1200" dirty="0"/>
                        <a:t>5.</a:t>
                      </a:r>
                    </a:p>
                  </a:txBody>
                  <a:tcPr/>
                </a:tc>
                <a:tc>
                  <a:txBody>
                    <a:bodyPr/>
                    <a:lstStyle/>
                    <a:p>
                      <a:r>
                        <a:rPr lang="en-US" sz="1200" dirty="0"/>
                        <a:t>Cook </a:t>
                      </a:r>
                      <a:r>
                        <a:rPr lang="en-US" sz="1200" baseline="0" dirty="0"/>
                        <a:t> (High Fan)</a:t>
                      </a:r>
                      <a:endParaRPr lang="en-US" sz="1200" dirty="0"/>
                    </a:p>
                  </a:txBody>
                  <a:tcPr/>
                </a:tc>
                <a:tc>
                  <a:txBody>
                    <a:bodyPr/>
                    <a:lstStyle/>
                    <a:p>
                      <a:pPr algn="ctr"/>
                      <a:r>
                        <a:rPr lang="en-US" sz="1200" dirty="0"/>
                        <a:t>Closed</a:t>
                      </a:r>
                    </a:p>
                  </a:txBody>
                  <a:tcPr/>
                </a:tc>
                <a:tc>
                  <a:txBody>
                    <a:bodyPr/>
                    <a:lstStyle/>
                    <a:p>
                      <a:pPr algn="ctr"/>
                      <a:r>
                        <a:rPr lang="en-US" sz="1200" dirty="0"/>
                        <a:t>:30</a:t>
                      </a:r>
                    </a:p>
                  </a:txBody>
                  <a:tcPr/>
                </a:tc>
                <a:tc>
                  <a:txBody>
                    <a:bodyPr/>
                    <a:lstStyle/>
                    <a:p>
                      <a:pPr algn="ctr"/>
                      <a:r>
                        <a:rPr lang="en-US" sz="1200" dirty="0"/>
                        <a:t>155°</a:t>
                      </a:r>
                    </a:p>
                  </a:txBody>
                  <a:tcPr/>
                </a:tc>
                <a:tc>
                  <a:txBody>
                    <a:bodyPr/>
                    <a:lstStyle/>
                    <a:p>
                      <a:pPr algn="ctr"/>
                      <a:r>
                        <a:rPr lang="en-US" sz="1200" dirty="0"/>
                        <a:t>131°</a:t>
                      </a:r>
                    </a:p>
                  </a:txBody>
                  <a:tcPr/>
                </a:tc>
                <a:tc>
                  <a:txBody>
                    <a:bodyPr/>
                    <a:lstStyle/>
                    <a:p>
                      <a:pPr algn="ctr"/>
                      <a:r>
                        <a:rPr lang="en-US" sz="1200" dirty="0"/>
                        <a:t>50%</a:t>
                      </a:r>
                    </a:p>
                  </a:txBody>
                  <a:tcPr/>
                </a:tc>
                <a:tc>
                  <a:txBody>
                    <a:bodyPr/>
                    <a:lstStyle/>
                    <a:p>
                      <a:pPr algn="ctr"/>
                      <a:r>
                        <a:rPr lang="en-US" sz="1200" dirty="0"/>
                        <a:t>170°</a:t>
                      </a:r>
                    </a:p>
                  </a:txBody>
                  <a:tcPr/>
                </a:tc>
                <a:extLst>
                  <a:ext uri="{0D108BD9-81ED-4DB2-BD59-A6C34878D82A}">
                    <a16:rowId xmlns:a16="http://schemas.microsoft.com/office/drawing/2014/main" val="10006"/>
                  </a:ext>
                </a:extLst>
              </a:tr>
              <a:tr h="476495">
                <a:tc>
                  <a:txBody>
                    <a:bodyPr/>
                    <a:lstStyle/>
                    <a:p>
                      <a:r>
                        <a:rPr lang="en-US" sz="1200" dirty="0"/>
                        <a:t>6.</a:t>
                      </a:r>
                    </a:p>
                  </a:txBody>
                  <a:tcPr/>
                </a:tc>
                <a:tc>
                  <a:txBody>
                    <a:bodyPr/>
                    <a:lstStyle/>
                    <a:p>
                      <a:r>
                        <a:rPr lang="en-US" sz="1200" dirty="0"/>
                        <a:t>Cook (High Fan)</a:t>
                      </a:r>
                    </a:p>
                  </a:txBody>
                  <a:tcPr/>
                </a:tc>
                <a:tc>
                  <a:txBody>
                    <a:bodyPr/>
                    <a:lstStyle/>
                    <a:p>
                      <a:pPr algn="ctr"/>
                      <a:r>
                        <a:rPr lang="en-US" sz="1200" dirty="0"/>
                        <a:t>Closed</a:t>
                      </a:r>
                    </a:p>
                  </a:txBody>
                  <a:tcPr/>
                </a:tc>
                <a:tc>
                  <a:txBody>
                    <a:bodyPr/>
                    <a:lstStyle/>
                    <a:p>
                      <a:pPr algn="ctr"/>
                      <a:r>
                        <a:rPr lang="en-US" sz="1200" dirty="0"/>
                        <a:t>To Internal</a:t>
                      </a:r>
                    </a:p>
                    <a:p>
                      <a:pPr algn="ctr"/>
                      <a:r>
                        <a:rPr lang="en-US" sz="1200" dirty="0"/>
                        <a:t>(</a:t>
                      </a:r>
                      <a:r>
                        <a:rPr lang="en-US" sz="1200" dirty="0" err="1"/>
                        <a:t>Aprox</a:t>
                      </a:r>
                      <a:r>
                        <a:rPr lang="en-US" sz="1200" dirty="0"/>
                        <a:t> 10 minutes)</a:t>
                      </a:r>
                    </a:p>
                  </a:txBody>
                  <a:tcPr/>
                </a:tc>
                <a:tc>
                  <a:txBody>
                    <a:bodyPr/>
                    <a:lstStyle/>
                    <a:p>
                      <a:pPr algn="ctr"/>
                      <a:r>
                        <a:rPr lang="en-US" sz="1200" dirty="0"/>
                        <a:t>175°</a:t>
                      </a:r>
                    </a:p>
                  </a:txBody>
                  <a:tcPr/>
                </a:tc>
                <a:tc>
                  <a:txBody>
                    <a:bodyPr/>
                    <a:lstStyle/>
                    <a:p>
                      <a:pPr algn="ctr"/>
                      <a:r>
                        <a:rPr lang="en-US" sz="1200" dirty="0"/>
                        <a:t>166°</a:t>
                      </a:r>
                    </a:p>
                  </a:txBody>
                  <a:tcPr/>
                </a:tc>
                <a:tc>
                  <a:txBody>
                    <a:bodyPr/>
                    <a:lstStyle/>
                    <a:p>
                      <a:pPr algn="ctr"/>
                      <a:r>
                        <a:rPr lang="en-US" sz="1200" dirty="0"/>
                        <a:t>80%</a:t>
                      </a:r>
                    </a:p>
                  </a:txBody>
                  <a:tcPr/>
                </a:tc>
                <a:tc>
                  <a:txBody>
                    <a:bodyPr/>
                    <a:lstStyle/>
                    <a:p>
                      <a:pPr algn="ctr"/>
                      <a:r>
                        <a:rPr lang="en-US" sz="1200" dirty="0"/>
                        <a:t>165°</a:t>
                      </a:r>
                    </a:p>
                  </a:txBody>
                  <a:tcPr/>
                </a:tc>
                <a:extLst>
                  <a:ext uri="{0D108BD9-81ED-4DB2-BD59-A6C34878D82A}">
                    <a16:rowId xmlns:a16="http://schemas.microsoft.com/office/drawing/2014/main" val="10007"/>
                  </a:ext>
                </a:extLst>
              </a:tr>
              <a:tr h="476495">
                <a:tc>
                  <a:txBody>
                    <a:bodyPr/>
                    <a:lstStyle/>
                    <a:p>
                      <a:r>
                        <a:rPr lang="en-US" sz="1200" dirty="0"/>
                        <a:t>7.</a:t>
                      </a:r>
                    </a:p>
                  </a:txBody>
                  <a:tcPr/>
                </a:tc>
                <a:tc>
                  <a:txBody>
                    <a:bodyPr/>
                    <a:lstStyle/>
                    <a:p>
                      <a:r>
                        <a:rPr lang="en-US" sz="1200" dirty="0"/>
                        <a:t>Drying (High Fan)</a:t>
                      </a:r>
                    </a:p>
                  </a:txBody>
                  <a:tcPr/>
                </a:tc>
                <a:tc>
                  <a:txBody>
                    <a:bodyPr/>
                    <a:lstStyle/>
                    <a:p>
                      <a:pPr algn="ctr"/>
                      <a:r>
                        <a:rPr lang="en-US" sz="1200" dirty="0"/>
                        <a:t>Open</a:t>
                      </a:r>
                    </a:p>
                  </a:txBody>
                  <a:tcPr/>
                </a:tc>
                <a:tc>
                  <a:txBody>
                    <a:bodyPr/>
                    <a:lstStyle/>
                    <a:p>
                      <a:pPr algn="ctr"/>
                      <a:r>
                        <a:rPr lang="en-US" sz="1200" dirty="0"/>
                        <a:t>To Desired Water Activity</a:t>
                      </a:r>
                    </a:p>
                  </a:txBody>
                  <a:tcPr/>
                </a:tc>
                <a:tc>
                  <a:txBody>
                    <a:bodyPr/>
                    <a:lstStyle/>
                    <a:p>
                      <a:pPr algn="ctr"/>
                      <a:r>
                        <a:rPr lang="en-US" sz="1200" dirty="0"/>
                        <a:t>155°</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endParaRPr lang="en-US" sz="1200" dirty="0"/>
                    </a:p>
                  </a:txBody>
                  <a:tcPr/>
                </a:tc>
                <a:extLst>
                  <a:ext uri="{0D108BD9-81ED-4DB2-BD59-A6C34878D82A}">
                    <a16:rowId xmlns:a16="http://schemas.microsoft.com/office/drawing/2014/main" val="10008"/>
                  </a:ext>
                </a:extLst>
              </a:tr>
            </a:tbl>
          </a:graphicData>
        </a:graphic>
      </p:graphicFrame>
      <p:pic>
        <p:nvPicPr>
          <p:cNvPr id="7" name="Picture 6" descr="Color Scott Logo for Directory.jpg"/>
          <p:cNvPicPr>
            <a:picLocks noChangeAspect="1"/>
          </p:cNvPicPr>
          <p:nvPr/>
        </p:nvPicPr>
        <p:blipFill>
          <a:blip r:embed="rId2" cstate="print"/>
          <a:stretch>
            <a:fillRect/>
          </a:stretch>
        </p:blipFill>
        <p:spPr>
          <a:xfrm>
            <a:off x="8473125" y="5715000"/>
            <a:ext cx="653523" cy="229662"/>
          </a:xfrm>
          <a:prstGeom prst="rect">
            <a:avLst/>
          </a:prstGeom>
        </p:spPr>
      </p:pic>
    </p:spTree>
    <p:extLst>
      <p:ext uri="{BB962C8B-B14F-4D97-AF65-F5344CB8AC3E}">
        <p14:creationId xmlns:p14="http://schemas.microsoft.com/office/powerpoint/2010/main" val="3715455181"/>
      </p:ext>
    </p:extLst>
  </p:cSld>
  <p:clrMapOvr>
    <a:masterClrMapping/>
  </p:clrMapOvr>
  <p:transition>
    <p:zoom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525" y="152400"/>
            <a:ext cx="8229600" cy="1143000"/>
          </a:xfrm>
        </p:spPr>
        <p:txBody>
          <a:bodyPr/>
          <a:lstStyle/>
          <a:p>
            <a:r>
              <a:rPr lang="en-US" sz="5400" b="1" dirty="0">
                <a:effectLst>
                  <a:outerShdw blurRad="38100" dist="38100" dir="2700000" algn="tl">
                    <a:srgbClr val="000000">
                      <a:alpha val="43137"/>
                    </a:srgbClr>
                  </a:outerShdw>
                </a:effectLst>
              </a:rPr>
              <a:t>Smoking/Cooking Jerky</a:t>
            </a:r>
          </a:p>
        </p:txBody>
      </p:sp>
      <p:graphicFrame>
        <p:nvGraphicFramePr>
          <p:cNvPr id="5" name="Table 4"/>
          <p:cNvGraphicFramePr>
            <a:graphicFrameLocks noGrp="1"/>
          </p:cNvGraphicFramePr>
          <p:nvPr>
            <p:extLst>
              <p:ext uri="{D42A27DB-BD31-4B8C-83A1-F6EECF244321}">
                <p14:modId xmlns:p14="http://schemas.microsoft.com/office/powerpoint/2010/main" val="3379111350"/>
              </p:ext>
            </p:extLst>
          </p:nvPr>
        </p:nvGraphicFramePr>
        <p:xfrm>
          <a:off x="381000" y="1524000"/>
          <a:ext cx="7848601" cy="4796295"/>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20000"/>
                    </a:ext>
                  </a:extLst>
                </a:gridCol>
                <a:gridCol w="1234954">
                  <a:extLst>
                    <a:ext uri="{9D8B030D-6E8A-4147-A177-3AD203B41FA5}">
                      <a16:colId xmlns:a16="http://schemas.microsoft.com/office/drawing/2014/main" val="20001"/>
                    </a:ext>
                  </a:extLst>
                </a:gridCol>
                <a:gridCol w="1125960">
                  <a:extLst>
                    <a:ext uri="{9D8B030D-6E8A-4147-A177-3AD203B41FA5}">
                      <a16:colId xmlns:a16="http://schemas.microsoft.com/office/drawing/2014/main" val="20002"/>
                    </a:ext>
                  </a:extLst>
                </a:gridCol>
                <a:gridCol w="1125960">
                  <a:extLst>
                    <a:ext uri="{9D8B030D-6E8A-4147-A177-3AD203B41FA5}">
                      <a16:colId xmlns:a16="http://schemas.microsoft.com/office/drawing/2014/main" val="20003"/>
                    </a:ext>
                  </a:extLst>
                </a:gridCol>
                <a:gridCol w="794796">
                  <a:extLst>
                    <a:ext uri="{9D8B030D-6E8A-4147-A177-3AD203B41FA5}">
                      <a16:colId xmlns:a16="http://schemas.microsoft.com/office/drawing/2014/main" val="20004"/>
                    </a:ext>
                  </a:extLst>
                </a:gridCol>
                <a:gridCol w="960377">
                  <a:extLst>
                    <a:ext uri="{9D8B030D-6E8A-4147-A177-3AD203B41FA5}">
                      <a16:colId xmlns:a16="http://schemas.microsoft.com/office/drawing/2014/main" val="20005"/>
                    </a:ext>
                  </a:extLst>
                </a:gridCol>
                <a:gridCol w="1082553">
                  <a:extLst>
                    <a:ext uri="{9D8B030D-6E8A-4147-A177-3AD203B41FA5}">
                      <a16:colId xmlns:a16="http://schemas.microsoft.com/office/drawing/2014/main" val="20006"/>
                    </a:ext>
                  </a:extLst>
                </a:gridCol>
                <a:gridCol w="838201">
                  <a:extLst>
                    <a:ext uri="{9D8B030D-6E8A-4147-A177-3AD203B41FA5}">
                      <a16:colId xmlns:a16="http://schemas.microsoft.com/office/drawing/2014/main" val="20007"/>
                    </a:ext>
                  </a:extLst>
                </a:gridCol>
              </a:tblGrid>
              <a:tr h="857691">
                <a:tc>
                  <a:txBody>
                    <a:bodyPr/>
                    <a:lstStyle/>
                    <a:p>
                      <a:pPr algn="ctr"/>
                      <a:r>
                        <a:rPr lang="en-US" sz="1600" dirty="0"/>
                        <a:t>STEP</a:t>
                      </a:r>
                    </a:p>
                  </a:txBody>
                  <a:tcPr/>
                </a:tc>
                <a:tc>
                  <a:txBody>
                    <a:bodyPr/>
                    <a:lstStyle/>
                    <a:p>
                      <a:pPr algn="ctr"/>
                      <a:r>
                        <a:rPr lang="en-US" sz="1600" dirty="0"/>
                        <a:t>PROCESS</a:t>
                      </a:r>
                    </a:p>
                  </a:txBody>
                  <a:tcPr/>
                </a:tc>
                <a:tc>
                  <a:txBody>
                    <a:bodyPr/>
                    <a:lstStyle/>
                    <a:p>
                      <a:pPr algn="ctr"/>
                      <a:r>
                        <a:rPr lang="en-US" sz="1600" dirty="0"/>
                        <a:t>DAMPER</a:t>
                      </a:r>
                    </a:p>
                  </a:txBody>
                  <a:tcPr/>
                </a:tc>
                <a:tc>
                  <a:txBody>
                    <a:bodyPr/>
                    <a:lstStyle/>
                    <a:p>
                      <a:pPr algn="ctr"/>
                      <a:r>
                        <a:rPr lang="en-US" sz="1600" dirty="0"/>
                        <a:t>TIME</a:t>
                      </a:r>
                    </a:p>
                  </a:txBody>
                  <a:tcPr/>
                </a:tc>
                <a:tc>
                  <a:txBody>
                    <a:bodyPr/>
                    <a:lstStyle/>
                    <a:p>
                      <a:pPr algn="ctr"/>
                      <a:r>
                        <a:rPr lang="en-US" sz="1600" dirty="0"/>
                        <a:t>DRY</a:t>
                      </a:r>
                    </a:p>
                    <a:p>
                      <a:pPr algn="ctr"/>
                      <a:r>
                        <a:rPr lang="en-US" sz="1600" dirty="0"/>
                        <a:t>BULB</a:t>
                      </a:r>
                    </a:p>
                    <a:p>
                      <a:pPr algn="ctr"/>
                      <a:r>
                        <a:rPr lang="en-US" sz="1600" baseline="30000" dirty="0"/>
                        <a:t>0</a:t>
                      </a:r>
                      <a:r>
                        <a:rPr lang="en-US" sz="1600" baseline="0" dirty="0"/>
                        <a:t>F</a:t>
                      </a:r>
                      <a:endParaRPr lang="en-US" sz="1600" baseline="30000" dirty="0"/>
                    </a:p>
                  </a:txBody>
                  <a:tcPr/>
                </a:tc>
                <a:tc>
                  <a:txBody>
                    <a:bodyPr/>
                    <a:lstStyle/>
                    <a:p>
                      <a:pPr algn="ctr"/>
                      <a:r>
                        <a:rPr lang="en-US" sz="1600" dirty="0"/>
                        <a:t>WET</a:t>
                      </a:r>
                    </a:p>
                    <a:p>
                      <a:pPr algn="ctr"/>
                      <a:r>
                        <a:rPr lang="en-US" sz="1600" dirty="0"/>
                        <a:t>BULB</a:t>
                      </a:r>
                    </a:p>
                    <a:p>
                      <a:pPr algn="ctr"/>
                      <a:r>
                        <a:rPr lang="en-US" sz="1600" baseline="30000" dirty="0"/>
                        <a:t>0</a:t>
                      </a:r>
                      <a:r>
                        <a:rPr lang="en-US" sz="1600" baseline="0" dirty="0"/>
                        <a:t>F</a:t>
                      </a:r>
                      <a:endParaRPr lang="en-US" sz="1600" baseline="30000" dirty="0"/>
                    </a:p>
                  </a:txBody>
                  <a:tcPr/>
                </a:tc>
                <a:tc>
                  <a:txBody>
                    <a:bodyPr/>
                    <a:lstStyle/>
                    <a:p>
                      <a:pPr algn="ctr"/>
                      <a:r>
                        <a:rPr lang="en-US" sz="1600" dirty="0"/>
                        <a:t>HUMIDITY</a:t>
                      </a:r>
                    </a:p>
                  </a:txBody>
                  <a:tcPr/>
                </a:tc>
                <a:tc>
                  <a:txBody>
                    <a:bodyPr/>
                    <a:lstStyle/>
                    <a:p>
                      <a:pPr algn="ctr"/>
                      <a:r>
                        <a:rPr lang="en-US" sz="1600" dirty="0"/>
                        <a:t>CORE</a:t>
                      </a:r>
                    </a:p>
                  </a:txBody>
                  <a:tcPr/>
                </a:tc>
                <a:extLst>
                  <a:ext uri="{0D108BD9-81ED-4DB2-BD59-A6C34878D82A}">
                    <a16:rowId xmlns:a16="http://schemas.microsoft.com/office/drawing/2014/main" val="10000"/>
                  </a:ext>
                </a:extLst>
              </a:tr>
              <a:tr h="386490">
                <a:tc>
                  <a:txBody>
                    <a:bodyPr/>
                    <a:lstStyle/>
                    <a:p>
                      <a:r>
                        <a:rPr lang="en-US" sz="1200" dirty="0"/>
                        <a:t>1.</a:t>
                      </a:r>
                    </a:p>
                  </a:txBody>
                  <a:tcPr/>
                </a:tc>
                <a:tc>
                  <a:txBody>
                    <a:bodyPr/>
                    <a:lstStyle/>
                    <a:p>
                      <a:r>
                        <a:rPr lang="en-US" sz="1200" dirty="0"/>
                        <a:t>Drying</a:t>
                      </a:r>
                      <a:r>
                        <a:rPr lang="en-US" sz="1200" baseline="0" dirty="0"/>
                        <a:t> (Fan on High Speed)</a:t>
                      </a:r>
                      <a:endParaRPr lang="en-US" sz="1200" dirty="0"/>
                    </a:p>
                  </a:txBody>
                  <a:tcPr/>
                </a:tc>
                <a:tc>
                  <a:txBody>
                    <a:bodyPr/>
                    <a:lstStyle/>
                    <a:p>
                      <a:pPr algn="ctr"/>
                      <a:r>
                        <a:rPr lang="en-US" sz="1200" dirty="0"/>
                        <a:t>Open</a:t>
                      </a:r>
                    </a:p>
                  </a:txBody>
                  <a:tcPr/>
                </a:tc>
                <a:tc>
                  <a:txBody>
                    <a:bodyPr/>
                    <a:lstStyle/>
                    <a:p>
                      <a:pPr algn="ctr"/>
                      <a:r>
                        <a:rPr lang="en-US" sz="1200" dirty="0"/>
                        <a:t>:15</a:t>
                      </a:r>
                    </a:p>
                  </a:txBody>
                  <a:tcPr/>
                </a:tc>
                <a:tc>
                  <a:txBody>
                    <a:bodyPr/>
                    <a:lstStyle/>
                    <a:p>
                      <a:pPr algn="ctr"/>
                      <a:r>
                        <a:rPr lang="en-US" sz="1200" dirty="0"/>
                        <a:t>135°</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1"/>
                  </a:ext>
                </a:extLst>
              </a:tr>
              <a:tr h="476495">
                <a:tc>
                  <a:txBody>
                    <a:bodyPr/>
                    <a:lstStyle/>
                    <a:p>
                      <a:r>
                        <a:rPr lang="en-US" sz="1200" dirty="0"/>
                        <a:t>2.</a:t>
                      </a:r>
                    </a:p>
                  </a:txBody>
                  <a:tcPr/>
                </a:tc>
                <a:tc>
                  <a:txBody>
                    <a:bodyPr/>
                    <a:lstStyle/>
                    <a:p>
                      <a:r>
                        <a:rPr lang="en-US" sz="1200" dirty="0"/>
                        <a:t>Cook (High</a:t>
                      </a:r>
                      <a:r>
                        <a:rPr lang="en-US" sz="1200" baseline="0" dirty="0"/>
                        <a:t> Fan)</a:t>
                      </a:r>
                      <a:endParaRPr lang="en-US" sz="1200" dirty="0"/>
                    </a:p>
                  </a:txBody>
                  <a:tcPr/>
                </a:tc>
                <a:tc>
                  <a:txBody>
                    <a:bodyPr/>
                    <a:lstStyle/>
                    <a:p>
                      <a:pPr algn="ctr"/>
                      <a:r>
                        <a:rPr lang="en-US" sz="1200" dirty="0"/>
                        <a:t>Closed</a:t>
                      </a:r>
                    </a:p>
                  </a:txBody>
                  <a:tcPr/>
                </a:tc>
                <a:tc>
                  <a:txBody>
                    <a:bodyPr/>
                    <a:lstStyle/>
                    <a:p>
                      <a:pPr algn="ctr"/>
                      <a:r>
                        <a:rPr lang="en-US" sz="1200" dirty="0"/>
                        <a:t>:30</a:t>
                      </a:r>
                    </a:p>
                  </a:txBody>
                  <a:tcPr/>
                </a:tc>
                <a:tc>
                  <a:txBody>
                    <a:bodyPr/>
                    <a:lstStyle/>
                    <a:p>
                      <a:pPr algn="ctr"/>
                      <a:r>
                        <a:rPr lang="en-US" sz="1200" dirty="0"/>
                        <a:t>150°</a:t>
                      </a:r>
                    </a:p>
                  </a:txBody>
                  <a:tcPr/>
                </a:tc>
                <a:tc>
                  <a:txBody>
                    <a:bodyPr/>
                    <a:lstStyle/>
                    <a:p>
                      <a:pPr algn="ctr"/>
                      <a:r>
                        <a:rPr lang="en-US" sz="1200" dirty="0"/>
                        <a:t>127°</a:t>
                      </a:r>
                    </a:p>
                  </a:txBody>
                  <a:tcPr/>
                </a:tc>
                <a:tc>
                  <a:txBody>
                    <a:bodyPr/>
                    <a:lstStyle/>
                    <a:p>
                      <a:pPr algn="ctr"/>
                      <a:r>
                        <a:rPr lang="en-US" sz="1200" dirty="0"/>
                        <a:t>50%</a:t>
                      </a:r>
                    </a:p>
                  </a:txBody>
                  <a:tcPr/>
                </a:tc>
                <a:tc>
                  <a:txBody>
                    <a:bodyPr/>
                    <a:lstStyle/>
                    <a:p>
                      <a:pPr algn="ctr"/>
                      <a:r>
                        <a:rPr lang="en-US" sz="1200" dirty="0"/>
                        <a:t>170°</a:t>
                      </a:r>
                    </a:p>
                  </a:txBody>
                  <a:tcPr/>
                </a:tc>
                <a:extLst>
                  <a:ext uri="{0D108BD9-81ED-4DB2-BD59-A6C34878D82A}">
                    <a16:rowId xmlns:a16="http://schemas.microsoft.com/office/drawing/2014/main" val="10005"/>
                  </a:ext>
                </a:extLst>
              </a:tr>
              <a:tr h="458849">
                <a:tc>
                  <a:txBody>
                    <a:bodyPr/>
                    <a:lstStyle/>
                    <a:p>
                      <a:r>
                        <a:rPr lang="en-US" sz="1200" dirty="0"/>
                        <a:t>3.</a:t>
                      </a:r>
                    </a:p>
                  </a:txBody>
                  <a:tcPr/>
                </a:tc>
                <a:tc>
                  <a:txBody>
                    <a:bodyPr/>
                    <a:lstStyle/>
                    <a:p>
                      <a:r>
                        <a:rPr lang="en-US" sz="1200" dirty="0"/>
                        <a:t>Cook </a:t>
                      </a:r>
                      <a:r>
                        <a:rPr lang="en-US" sz="1200" baseline="0" dirty="0"/>
                        <a:t> (High Fan)</a:t>
                      </a:r>
                      <a:endParaRPr lang="en-US" sz="1200" dirty="0"/>
                    </a:p>
                  </a:txBody>
                  <a:tcPr/>
                </a:tc>
                <a:tc>
                  <a:txBody>
                    <a:bodyPr/>
                    <a:lstStyle/>
                    <a:p>
                      <a:pPr algn="ctr"/>
                      <a:r>
                        <a:rPr lang="en-US" sz="1200" dirty="0"/>
                        <a:t>Closed</a:t>
                      </a:r>
                    </a:p>
                  </a:txBody>
                  <a:tcPr/>
                </a:tc>
                <a:tc>
                  <a:txBody>
                    <a:bodyPr/>
                    <a:lstStyle/>
                    <a:p>
                      <a:pPr algn="ctr"/>
                      <a:r>
                        <a:rPr lang="en-US" sz="1200" dirty="0"/>
                        <a:t>:30</a:t>
                      </a:r>
                    </a:p>
                  </a:txBody>
                  <a:tcPr/>
                </a:tc>
                <a:tc>
                  <a:txBody>
                    <a:bodyPr/>
                    <a:lstStyle/>
                    <a:p>
                      <a:pPr algn="ctr"/>
                      <a:r>
                        <a:rPr lang="en-US" sz="1200" dirty="0"/>
                        <a:t>155°</a:t>
                      </a:r>
                    </a:p>
                  </a:txBody>
                  <a:tcPr/>
                </a:tc>
                <a:tc>
                  <a:txBody>
                    <a:bodyPr/>
                    <a:lstStyle/>
                    <a:p>
                      <a:pPr algn="ctr"/>
                      <a:r>
                        <a:rPr lang="en-US" sz="1200" dirty="0"/>
                        <a:t>131°</a:t>
                      </a:r>
                    </a:p>
                  </a:txBody>
                  <a:tcPr/>
                </a:tc>
                <a:tc>
                  <a:txBody>
                    <a:bodyPr/>
                    <a:lstStyle/>
                    <a:p>
                      <a:pPr algn="ctr"/>
                      <a:r>
                        <a:rPr lang="en-US" sz="1200" dirty="0"/>
                        <a:t>50%</a:t>
                      </a:r>
                    </a:p>
                  </a:txBody>
                  <a:tcPr/>
                </a:tc>
                <a:tc>
                  <a:txBody>
                    <a:bodyPr/>
                    <a:lstStyle/>
                    <a:p>
                      <a:pPr algn="ctr"/>
                      <a:r>
                        <a:rPr lang="en-US" sz="1200" dirty="0"/>
                        <a:t>170°</a:t>
                      </a:r>
                    </a:p>
                  </a:txBody>
                  <a:tcPr/>
                </a:tc>
                <a:extLst>
                  <a:ext uri="{0D108BD9-81ED-4DB2-BD59-A6C34878D82A}">
                    <a16:rowId xmlns:a16="http://schemas.microsoft.com/office/drawing/2014/main" val="10006"/>
                  </a:ext>
                </a:extLst>
              </a:tr>
              <a:tr h="476495">
                <a:tc>
                  <a:txBody>
                    <a:bodyPr/>
                    <a:lstStyle/>
                    <a:p>
                      <a:r>
                        <a:rPr lang="en-US" sz="1200" dirty="0"/>
                        <a:t>4.</a:t>
                      </a:r>
                    </a:p>
                  </a:txBody>
                  <a:tcPr/>
                </a:tc>
                <a:tc>
                  <a:txBody>
                    <a:bodyPr/>
                    <a:lstStyle/>
                    <a:p>
                      <a:r>
                        <a:rPr lang="en-US" sz="1200" dirty="0"/>
                        <a:t>Cook (High Fan)</a:t>
                      </a:r>
                    </a:p>
                  </a:txBody>
                  <a:tcPr/>
                </a:tc>
                <a:tc>
                  <a:txBody>
                    <a:bodyPr/>
                    <a:lstStyle/>
                    <a:p>
                      <a:pPr algn="ctr"/>
                      <a:r>
                        <a:rPr lang="en-US" sz="1200" dirty="0"/>
                        <a:t>Closed</a:t>
                      </a:r>
                    </a:p>
                  </a:txBody>
                  <a:tcPr/>
                </a:tc>
                <a:tc>
                  <a:txBody>
                    <a:bodyPr/>
                    <a:lstStyle/>
                    <a:p>
                      <a:pPr algn="ctr"/>
                      <a:r>
                        <a:rPr lang="en-US" sz="1200" dirty="0"/>
                        <a:t>To Internal</a:t>
                      </a:r>
                    </a:p>
                    <a:p>
                      <a:pPr algn="ctr"/>
                      <a:r>
                        <a:rPr lang="en-US" sz="1200" dirty="0"/>
                        <a:t>(</a:t>
                      </a:r>
                      <a:r>
                        <a:rPr lang="en-US" sz="1200" dirty="0" err="1"/>
                        <a:t>Aprox</a:t>
                      </a:r>
                      <a:r>
                        <a:rPr lang="en-US" sz="1200" dirty="0"/>
                        <a:t> 10 minutes)</a:t>
                      </a:r>
                    </a:p>
                  </a:txBody>
                  <a:tcPr/>
                </a:tc>
                <a:tc>
                  <a:txBody>
                    <a:bodyPr/>
                    <a:lstStyle/>
                    <a:p>
                      <a:pPr algn="ctr"/>
                      <a:r>
                        <a:rPr lang="en-US" sz="1200" dirty="0"/>
                        <a:t>185°</a:t>
                      </a:r>
                    </a:p>
                  </a:txBody>
                  <a:tcPr/>
                </a:tc>
                <a:tc>
                  <a:txBody>
                    <a:bodyPr/>
                    <a:lstStyle/>
                    <a:p>
                      <a:pPr algn="ctr"/>
                      <a:r>
                        <a:rPr lang="en-US" sz="1200" dirty="0"/>
                        <a:t>166°</a:t>
                      </a:r>
                    </a:p>
                  </a:txBody>
                  <a:tcPr/>
                </a:tc>
                <a:tc>
                  <a:txBody>
                    <a:bodyPr/>
                    <a:lstStyle/>
                    <a:p>
                      <a:pPr algn="ctr"/>
                      <a:r>
                        <a:rPr lang="en-US" sz="1200" dirty="0"/>
                        <a:t>80%</a:t>
                      </a:r>
                    </a:p>
                  </a:txBody>
                  <a:tcPr/>
                </a:tc>
                <a:tc>
                  <a:txBody>
                    <a:bodyPr/>
                    <a:lstStyle/>
                    <a:p>
                      <a:pPr algn="ctr"/>
                      <a:r>
                        <a:rPr lang="en-US" sz="1200" dirty="0"/>
                        <a:t>165°</a:t>
                      </a:r>
                    </a:p>
                  </a:txBody>
                  <a:tcPr/>
                </a:tc>
                <a:extLst>
                  <a:ext uri="{0D108BD9-81ED-4DB2-BD59-A6C34878D82A}">
                    <a16:rowId xmlns:a16="http://schemas.microsoft.com/office/drawing/2014/main" val="10007"/>
                  </a:ext>
                </a:extLst>
              </a:tr>
              <a:tr h="476495">
                <a:tc>
                  <a:txBody>
                    <a:bodyPr/>
                    <a:lstStyle/>
                    <a:p>
                      <a:r>
                        <a:rPr lang="en-US" sz="1200" dirty="0"/>
                        <a:t>5.</a:t>
                      </a:r>
                    </a:p>
                  </a:txBody>
                  <a:tcPr/>
                </a:tc>
                <a:tc>
                  <a:txBody>
                    <a:bodyPr/>
                    <a:lstStyle/>
                    <a:p>
                      <a:r>
                        <a:rPr lang="en-US" sz="1200" dirty="0"/>
                        <a:t>Drying (High Fan)</a:t>
                      </a:r>
                    </a:p>
                  </a:txBody>
                  <a:tcPr/>
                </a:tc>
                <a:tc>
                  <a:txBody>
                    <a:bodyPr/>
                    <a:lstStyle/>
                    <a:p>
                      <a:pPr algn="ctr"/>
                      <a:r>
                        <a:rPr lang="en-US" sz="1200" dirty="0"/>
                        <a:t>Open</a:t>
                      </a:r>
                    </a:p>
                  </a:txBody>
                  <a:tcPr/>
                </a:tc>
                <a:tc>
                  <a:txBody>
                    <a:bodyPr/>
                    <a:lstStyle/>
                    <a:p>
                      <a:pPr algn="ctr"/>
                      <a:r>
                        <a:rPr lang="en-US" sz="1200" dirty="0"/>
                        <a:t>:15</a:t>
                      </a:r>
                    </a:p>
                  </a:txBody>
                  <a:tcPr/>
                </a:tc>
                <a:tc>
                  <a:txBody>
                    <a:bodyPr/>
                    <a:lstStyle/>
                    <a:p>
                      <a:pPr algn="ctr"/>
                      <a:r>
                        <a:rPr lang="en-US" sz="1200" dirty="0"/>
                        <a:t>175°</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0008"/>
                  </a:ext>
                </a:extLst>
              </a:tr>
              <a:tr h="476495">
                <a:tc>
                  <a:txBody>
                    <a:bodyPr/>
                    <a:lstStyle/>
                    <a:p>
                      <a:r>
                        <a:rPr lang="en-US" sz="1200" dirty="0"/>
                        <a:t>6.</a:t>
                      </a:r>
                    </a:p>
                  </a:txBody>
                  <a:tcPr/>
                </a:tc>
                <a:tc>
                  <a:txBody>
                    <a:bodyPr/>
                    <a:lstStyle/>
                    <a:p>
                      <a:r>
                        <a:rPr lang="en-US" sz="1200" dirty="0"/>
                        <a:t>Smoke Ignition</a:t>
                      </a:r>
                    </a:p>
                  </a:txBody>
                  <a:tcPr/>
                </a:tc>
                <a:tc>
                  <a:txBody>
                    <a:bodyPr/>
                    <a:lstStyle/>
                    <a:p>
                      <a:pPr algn="ctr"/>
                      <a:r>
                        <a:rPr lang="en-US" sz="1200" dirty="0"/>
                        <a:t>Auto</a:t>
                      </a:r>
                    </a:p>
                  </a:txBody>
                  <a:tcPr/>
                </a:tc>
                <a:tc>
                  <a:txBody>
                    <a:bodyPr/>
                    <a:lstStyle/>
                    <a:p>
                      <a:pPr algn="ctr"/>
                      <a:r>
                        <a:rPr lang="en-US" sz="1200" dirty="0"/>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150°</a:t>
                      </a:r>
                    </a:p>
                    <a:p>
                      <a:pPr algn="ctr"/>
                      <a:endParaRPr lang="en-US" sz="1200" dirty="0"/>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2255549037"/>
                  </a:ext>
                </a:extLst>
              </a:tr>
              <a:tr h="476495">
                <a:tc>
                  <a:txBody>
                    <a:bodyPr/>
                    <a:lstStyle/>
                    <a:p>
                      <a:r>
                        <a:rPr lang="en-US" sz="1200" dirty="0"/>
                        <a:t>7.</a:t>
                      </a:r>
                    </a:p>
                  </a:txBody>
                  <a:tcPr/>
                </a:tc>
                <a:tc>
                  <a:txBody>
                    <a:bodyPr/>
                    <a:lstStyle/>
                    <a:p>
                      <a:r>
                        <a:rPr lang="en-US" sz="1200" dirty="0"/>
                        <a:t>Smoke</a:t>
                      </a:r>
                    </a:p>
                  </a:txBody>
                  <a:tcPr/>
                </a:tc>
                <a:tc>
                  <a:txBody>
                    <a:bodyPr/>
                    <a:lstStyle/>
                    <a:p>
                      <a:pPr algn="ctr"/>
                      <a:r>
                        <a:rPr lang="en-US" sz="1200" dirty="0"/>
                        <a:t>Auto</a:t>
                      </a:r>
                    </a:p>
                  </a:txBody>
                  <a:tcPr/>
                </a:tc>
                <a:tc>
                  <a:txBody>
                    <a:bodyPr/>
                    <a:lstStyle/>
                    <a:p>
                      <a:pPr algn="ctr"/>
                      <a:r>
                        <a:rPr lang="en-US" sz="1200" dirty="0"/>
                        <a:t>:12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150°</a:t>
                      </a:r>
                    </a:p>
                    <a:p>
                      <a:pPr algn="ctr"/>
                      <a:endParaRPr lang="en-US" sz="1200" dirty="0"/>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457618680"/>
                  </a:ext>
                </a:extLst>
              </a:tr>
              <a:tr h="476495">
                <a:tc>
                  <a:txBody>
                    <a:bodyPr/>
                    <a:lstStyle/>
                    <a:p>
                      <a:r>
                        <a:rPr lang="en-US" sz="1200" dirty="0"/>
                        <a:t>8.</a:t>
                      </a:r>
                    </a:p>
                  </a:txBody>
                  <a:tcPr/>
                </a:tc>
                <a:tc>
                  <a:txBody>
                    <a:bodyPr/>
                    <a:lstStyle/>
                    <a:p>
                      <a:r>
                        <a:rPr lang="en-US" sz="1200" dirty="0"/>
                        <a:t>Drying (Slow Fan)</a:t>
                      </a:r>
                    </a:p>
                  </a:txBody>
                  <a:tcPr/>
                </a:tc>
                <a:tc>
                  <a:txBody>
                    <a:bodyPr/>
                    <a:lstStyle/>
                    <a:p>
                      <a:pPr algn="ctr"/>
                      <a:r>
                        <a:rPr lang="en-US" sz="1200" dirty="0"/>
                        <a:t>Open</a:t>
                      </a:r>
                    </a:p>
                  </a:txBody>
                  <a:tcPr/>
                </a:tc>
                <a:tc>
                  <a:txBody>
                    <a:bodyPr/>
                    <a:lstStyle/>
                    <a:p>
                      <a:pPr algn="ctr"/>
                      <a:r>
                        <a:rPr lang="en-US" sz="1200" dirty="0"/>
                        <a:t>To Desired Water Activity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175°</a:t>
                      </a:r>
                    </a:p>
                    <a:p>
                      <a:pPr algn="ctr"/>
                      <a:endParaRPr lang="en-US" sz="1200" dirty="0"/>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298682545"/>
                  </a:ext>
                </a:extLst>
              </a:tr>
            </a:tbl>
          </a:graphicData>
        </a:graphic>
      </p:graphicFrame>
      <p:pic>
        <p:nvPicPr>
          <p:cNvPr id="7" name="Picture 6" descr="Color Scott Logo for Directory.jpg"/>
          <p:cNvPicPr>
            <a:picLocks noChangeAspect="1"/>
          </p:cNvPicPr>
          <p:nvPr/>
        </p:nvPicPr>
        <p:blipFill>
          <a:blip r:embed="rId2" cstate="print"/>
          <a:stretch>
            <a:fillRect/>
          </a:stretch>
        </p:blipFill>
        <p:spPr>
          <a:xfrm>
            <a:off x="8473125" y="5715000"/>
            <a:ext cx="653523" cy="229662"/>
          </a:xfrm>
          <a:prstGeom prst="rect">
            <a:avLst/>
          </a:prstGeom>
        </p:spPr>
      </p:pic>
    </p:spTree>
    <p:extLst>
      <p:ext uri="{BB962C8B-B14F-4D97-AF65-F5344CB8AC3E}">
        <p14:creationId xmlns:p14="http://schemas.microsoft.com/office/powerpoint/2010/main" val="2794041790"/>
      </p:ext>
    </p:extLst>
  </p:cSld>
  <p:clrMapOvr>
    <a:masterClrMapping/>
  </p:clrMapOvr>
  <p:transition>
    <p:zoom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569660"/>
          </a:xfrm>
          <a:prstGeom prst="rect">
            <a:avLst/>
          </a:prstGeom>
          <a:noFill/>
        </p:spPr>
        <p:txBody>
          <a:bodyPr wrap="square" rtlCol="0">
            <a:spAutoFit/>
          </a:bodyPr>
          <a:lstStyle/>
          <a:p>
            <a:r>
              <a:rPr lang="en-US" sz="4800" b="1" dirty="0">
                <a:solidFill>
                  <a:srgbClr val="002060"/>
                </a:solidFill>
                <a:effectLst>
                  <a:outerShdw blurRad="38100" dist="38100" dir="2700000" algn="tl">
                    <a:srgbClr val="000000">
                      <a:alpha val="43137"/>
                    </a:srgbClr>
                  </a:outerShdw>
                </a:effectLst>
              </a:rPr>
              <a:t>Appendix A </a:t>
            </a:r>
          </a:p>
          <a:p>
            <a:r>
              <a:rPr lang="en-US" sz="4800" b="1" dirty="0">
                <a:solidFill>
                  <a:srgbClr val="002060"/>
                </a:solidFill>
                <a:effectLst>
                  <a:outerShdw blurRad="38100" dist="38100" dir="2700000" algn="tl">
                    <a:srgbClr val="000000">
                      <a:alpha val="43137"/>
                    </a:srgbClr>
                  </a:outerShdw>
                </a:effectLst>
              </a:rPr>
              <a:t>USDA Cooking Document</a:t>
            </a:r>
          </a:p>
        </p:txBody>
      </p:sp>
      <p:sp>
        <p:nvSpPr>
          <p:cNvPr id="10" name="TextBox 9"/>
          <p:cNvSpPr txBox="1"/>
          <p:nvPr/>
        </p:nvSpPr>
        <p:spPr>
          <a:xfrm>
            <a:off x="533400" y="1981200"/>
            <a:ext cx="7010400" cy="3139321"/>
          </a:xfrm>
          <a:prstGeom prst="rect">
            <a:avLst/>
          </a:prstGeom>
          <a:noFill/>
        </p:spPr>
        <p:txBody>
          <a:bodyPr wrap="square" rtlCol="0">
            <a:spAutoFit/>
          </a:bodyPr>
          <a:lstStyle/>
          <a:p>
            <a:pPr marL="285750" indent="-285750">
              <a:buFont typeface="Wingdings" panose="05000000000000000000" pitchFamily="2" charset="2"/>
              <a:buChar char="q"/>
            </a:pPr>
            <a:r>
              <a:rPr lang="en-US" dirty="0"/>
              <a:t>Close the oven dampers to provide a closed system and prevent moisture loss.  This would meet the requirements of Appendix A provided that the oven remains sealed for 50% of the cooking time and no less than 1 hour; OR</a:t>
            </a:r>
          </a:p>
          <a:p>
            <a:endParaRPr lang="en-US" dirty="0"/>
          </a:p>
          <a:p>
            <a:pPr marL="285750" indent="-285750">
              <a:buFont typeface="Wingdings" panose="05000000000000000000" pitchFamily="2" charset="2"/>
              <a:buChar char="q"/>
            </a:pPr>
            <a:r>
              <a:rPr lang="en-US" dirty="0"/>
              <a:t>Continuously introducing steam for 50% of the cooking time, but in no case less than 1 hour; OR</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If the relative humidity of the oven is maintained at 90% or above for at least 25% of the total cooking time, but in no case less than 1 hour</a:t>
            </a:r>
          </a:p>
          <a:p>
            <a:pPr marL="285750" indent="-285750">
              <a:buFont typeface="Wingdings" panose="05000000000000000000" pitchFamily="2" charset="2"/>
              <a:buChar char="q"/>
            </a:pPr>
            <a:endParaRPr lang="en-US" dirty="0"/>
          </a:p>
        </p:txBody>
      </p:sp>
      <p:sp>
        <p:nvSpPr>
          <p:cNvPr id="2" name="TextBox 1"/>
          <p:cNvSpPr txBox="1"/>
          <p:nvPr/>
        </p:nvSpPr>
        <p:spPr>
          <a:xfrm>
            <a:off x="533400" y="5410200"/>
            <a:ext cx="7086600" cy="369332"/>
          </a:xfrm>
          <a:prstGeom prst="rect">
            <a:avLst/>
          </a:prstGeom>
          <a:noFill/>
        </p:spPr>
        <p:txBody>
          <a:bodyPr wrap="square" rtlCol="0">
            <a:spAutoFit/>
          </a:bodyPr>
          <a:lstStyle/>
          <a:p>
            <a:pPr algn="ctr"/>
            <a:r>
              <a:rPr lang="en-US" b="1" i="1" dirty="0">
                <a:solidFill>
                  <a:srgbClr val="C00000"/>
                </a:solidFill>
                <a:effectLst>
                  <a:outerShdw blurRad="38100" dist="38100" dir="2700000" algn="tl">
                    <a:srgbClr val="000000">
                      <a:alpha val="43137"/>
                    </a:srgbClr>
                  </a:outerShdw>
                </a:effectLst>
              </a:rPr>
              <a:t>You must meet at least one of these Guidelines</a:t>
            </a:r>
          </a:p>
        </p:txBody>
      </p:sp>
    </p:spTree>
    <p:extLst>
      <p:ext uri="{BB962C8B-B14F-4D97-AF65-F5344CB8AC3E}">
        <p14:creationId xmlns:p14="http://schemas.microsoft.com/office/powerpoint/2010/main" val="3798730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569660"/>
          </a:xfrm>
          <a:prstGeom prst="rect">
            <a:avLst/>
          </a:prstGeom>
          <a:noFill/>
        </p:spPr>
        <p:txBody>
          <a:bodyPr wrap="square" rtlCol="0">
            <a:spAutoFit/>
          </a:bodyPr>
          <a:lstStyle/>
          <a:p>
            <a:r>
              <a:rPr lang="en-US" sz="4800" b="1" dirty="0">
                <a:solidFill>
                  <a:srgbClr val="002060"/>
                </a:solidFill>
                <a:effectLst>
                  <a:outerShdw blurRad="38100" dist="38100" dir="2700000" algn="tl">
                    <a:srgbClr val="000000">
                      <a:alpha val="43137"/>
                    </a:srgbClr>
                  </a:outerShdw>
                </a:effectLst>
              </a:rPr>
              <a:t>Food Safety Requirements for Shelf Stability</a:t>
            </a:r>
          </a:p>
        </p:txBody>
      </p:sp>
      <p:sp>
        <p:nvSpPr>
          <p:cNvPr id="10" name="TextBox 9"/>
          <p:cNvSpPr txBox="1"/>
          <p:nvPr/>
        </p:nvSpPr>
        <p:spPr>
          <a:xfrm>
            <a:off x="533400" y="1981200"/>
            <a:ext cx="7010400" cy="1200329"/>
          </a:xfrm>
          <a:prstGeom prst="rect">
            <a:avLst/>
          </a:prstGeom>
          <a:noFill/>
        </p:spPr>
        <p:txBody>
          <a:bodyPr wrap="square" rtlCol="0">
            <a:spAutoFit/>
          </a:bodyPr>
          <a:lstStyle/>
          <a:p>
            <a:pPr marL="285750" indent="-285750">
              <a:buFont typeface="Wingdings" panose="05000000000000000000" pitchFamily="2" charset="2"/>
              <a:buChar char="q"/>
            </a:pPr>
            <a:r>
              <a:rPr lang="en-US" dirty="0"/>
              <a:t>Water Activity </a:t>
            </a:r>
            <a:r>
              <a:rPr lang="en-US" u="sng" dirty="0"/>
              <a:t>&lt;</a:t>
            </a:r>
            <a:r>
              <a:rPr lang="en-US" dirty="0"/>
              <a:t> .85 (with packaging or other possible intervention)</a:t>
            </a:r>
          </a:p>
          <a:p>
            <a:endParaRPr lang="en-US" dirty="0"/>
          </a:p>
          <a:p>
            <a:pPr marL="285750" indent="-285750">
              <a:buFont typeface="Wingdings" panose="05000000000000000000" pitchFamily="2" charset="2"/>
              <a:buChar char="q"/>
            </a:pPr>
            <a:r>
              <a:rPr lang="en-US" dirty="0"/>
              <a:t>Water Activity </a:t>
            </a:r>
            <a:r>
              <a:rPr lang="en-US" u="sng" dirty="0"/>
              <a:t>&lt;</a:t>
            </a:r>
            <a:r>
              <a:rPr lang="en-US" dirty="0"/>
              <a:t> .70 (without packaging----</a:t>
            </a:r>
            <a:r>
              <a:rPr lang="en-US" i="1" dirty="0"/>
              <a:t>i.e. exposed to the air</a:t>
            </a:r>
            <a:r>
              <a:rPr lang="en-US" dirty="0"/>
              <a:t>)</a:t>
            </a:r>
          </a:p>
          <a:p>
            <a:pPr marL="285750" indent="-285750">
              <a:buFont typeface="Wingdings" panose="05000000000000000000" pitchFamily="2" charset="2"/>
              <a:buChar char="q"/>
            </a:pPr>
            <a:endParaRPr lang="en-US" dirty="0"/>
          </a:p>
        </p:txBody>
      </p:sp>
    </p:spTree>
    <p:extLst>
      <p:ext uri="{BB962C8B-B14F-4D97-AF65-F5344CB8AC3E}">
        <p14:creationId xmlns:p14="http://schemas.microsoft.com/office/powerpoint/2010/main" val="2673968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830997"/>
          </a:xfrm>
          <a:prstGeom prst="rect">
            <a:avLst/>
          </a:prstGeom>
          <a:noFill/>
        </p:spPr>
        <p:txBody>
          <a:bodyPr wrap="square" rtlCol="0">
            <a:spAutoFit/>
          </a:bodyPr>
          <a:lstStyle/>
          <a:p>
            <a:r>
              <a:rPr lang="en-US" sz="4800" b="1" dirty="0">
                <a:solidFill>
                  <a:srgbClr val="002060"/>
                </a:solidFill>
                <a:effectLst>
                  <a:outerShdw blurRad="38100" dist="38100" dir="2700000" algn="tl">
                    <a:srgbClr val="000000">
                      <a:alpha val="43137"/>
                    </a:srgbClr>
                  </a:outerShdw>
                </a:effectLst>
              </a:rPr>
              <a:t>Water Activity Meters</a:t>
            </a:r>
          </a:p>
        </p:txBody>
      </p:sp>
      <p:pic>
        <p:nvPicPr>
          <p:cNvPr id="4" name="Picture 3">
            <a:extLst>
              <a:ext uri="{FF2B5EF4-FFF2-40B4-BE49-F238E27FC236}">
                <a16:creationId xmlns:a16="http://schemas.microsoft.com/office/drawing/2014/main" id="{D04BA9C9-10DC-41A9-A905-F5794BBA8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80932"/>
            <a:ext cx="3889248" cy="5181600"/>
          </a:xfrm>
          <a:prstGeom prst="rect">
            <a:avLst/>
          </a:prstGeom>
        </p:spPr>
      </p:pic>
      <p:pic>
        <p:nvPicPr>
          <p:cNvPr id="6" name="Picture 5">
            <a:extLst>
              <a:ext uri="{FF2B5EF4-FFF2-40B4-BE49-F238E27FC236}">
                <a16:creationId xmlns:a16="http://schemas.microsoft.com/office/drawing/2014/main" id="{91105F08-8B19-43BB-8F47-3C577ECFA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049" y="1469612"/>
            <a:ext cx="3712464" cy="4949952"/>
          </a:xfrm>
          <a:prstGeom prst="rect">
            <a:avLst/>
          </a:prstGeom>
        </p:spPr>
      </p:pic>
      <p:sp>
        <p:nvSpPr>
          <p:cNvPr id="8" name="Rectangle 7">
            <a:extLst>
              <a:ext uri="{FF2B5EF4-FFF2-40B4-BE49-F238E27FC236}">
                <a16:creationId xmlns:a16="http://schemas.microsoft.com/office/drawing/2014/main" id="{243644EC-BAF5-4B05-A544-0A4C2CD21726}"/>
              </a:ext>
            </a:extLst>
          </p:cNvPr>
          <p:cNvSpPr/>
          <p:nvPr/>
        </p:nvSpPr>
        <p:spPr>
          <a:xfrm>
            <a:off x="-11514" y="6062532"/>
            <a:ext cx="4572000" cy="646331"/>
          </a:xfrm>
          <a:prstGeom prst="rect">
            <a:avLst/>
          </a:prstGeom>
        </p:spPr>
        <p:txBody>
          <a:bodyPr>
            <a:spAutoFit/>
          </a:bodyPr>
          <a:lstStyle/>
          <a:p>
            <a:pPr algn="ctr"/>
            <a:r>
              <a:rPr lang="en-US" b="1" dirty="0">
                <a:solidFill>
                  <a:srgbClr val="002060"/>
                </a:solidFill>
                <a:effectLst>
                  <a:outerShdw blurRad="38100" dist="38100" dir="2700000" algn="tl">
                    <a:srgbClr val="000000">
                      <a:alpha val="43137"/>
                    </a:srgbClr>
                  </a:outerShdw>
                </a:effectLst>
              </a:rPr>
              <a:t>Two Different Meters Were Used to Ensure Accuracy</a:t>
            </a:r>
            <a:endParaRPr lang="en-US" dirty="0"/>
          </a:p>
        </p:txBody>
      </p:sp>
    </p:spTree>
    <p:extLst>
      <p:ext uri="{BB962C8B-B14F-4D97-AF65-F5344CB8AC3E}">
        <p14:creationId xmlns:p14="http://schemas.microsoft.com/office/powerpoint/2010/main" val="1788090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830997"/>
          </a:xfrm>
          <a:prstGeom prst="rect">
            <a:avLst/>
          </a:prstGeom>
          <a:noFill/>
        </p:spPr>
        <p:txBody>
          <a:bodyPr wrap="square" rtlCol="0">
            <a:spAutoFit/>
          </a:bodyPr>
          <a:lstStyle/>
          <a:p>
            <a:r>
              <a:rPr lang="en-US" sz="4800" b="1" dirty="0">
                <a:solidFill>
                  <a:srgbClr val="002060"/>
                </a:solidFill>
                <a:effectLst>
                  <a:outerShdw blurRad="38100" dist="38100" dir="2700000" algn="tl">
                    <a:srgbClr val="000000">
                      <a:alpha val="43137"/>
                    </a:srgbClr>
                  </a:outerShdw>
                </a:effectLst>
              </a:rPr>
              <a:t>Improving Yields</a:t>
            </a:r>
          </a:p>
        </p:txBody>
      </p:sp>
      <p:graphicFrame>
        <p:nvGraphicFramePr>
          <p:cNvPr id="6" name="Content Placeholder 9">
            <a:extLst>
              <a:ext uri="{FF2B5EF4-FFF2-40B4-BE49-F238E27FC236}">
                <a16:creationId xmlns:a16="http://schemas.microsoft.com/office/drawing/2014/main" id="{5BBD8719-46FE-4A5E-A41A-F248C4E1C353}"/>
              </a:ext>
            </a:extLst>
          </p:cNvPr>
          <p:cNvGraphicFramePr>
            <a:graphicFrameLocks/>
          </p:cNvGraphicFramePr>
          <p:nvPr>
            <p:extLst>
              <p:ext uri="{D42A27DB-BD31-4B8C-83A1-F6EECF244321}">
                <p14:modId xmlns:p14="http://schemas.microsoft.com/office/powerpoint/2010/main" val="1148604577"/>
              </p:ext>
            </p:extLst>
          </p:nvPr>
        </p:nvGraphicFramePr>
        <p:xfrm>
          <a:off x="2209800" y="1295400"/>
          <a:ext cx="3962708" cy="4952882"/>
        </p:xfrm>
        <a:graphic>
          <a:graphicData uri="http://schemas.openxmlformats.org/drawingml/2006/table">
            <a:tbl>
              <a:tblPr>
                <a:tableStyleId>{5C22544A-7EE6-4342-B048-85BDC9FD1C3A}</a:tableStyleId>
              </a:tblPr>
              <a:tblGrid>
                <a:gridCol w="1288488">
                  <a:extLst>
                    <a:ext uri="{9D8B030D-6E8A-4147-A177-3AD203B41FA5}">
                      <a16:colId xmlns:a16="http://schemas.microsoft.com/office/drawing/2014/main" val="1833132836"/>
                    </a:ext>
                  </a:extLst>
                </a:gridCol>
                <a:gridCol w="729333">
                  <a:extLst>
                    <a:ext uri="{9D8B030D-6E8A-4147-A177-3AD203B41FA5}">
                      <a16:colId xmlns:a16="http://schemas.microsoft.com/office/drawing/2014/main" val="1140916038"/>
                    </a:ext>
                  </a:extLst>
                </a:gridCol>
                <a:gridCol w="397081">
                  <a:extLst>
                    <a:ext uri="{9D8B030D-6E8A-4147-A177-3AD203B41FA5}">
                      <a16:colId xmlns:a16="http://schemas.microsoft.com/office/drawing/2014/main" val="4212957120"/>
                    </a:ext>
                  </a:extLst>
                </a:gridCol>
                <a:gridCol w="769851">
                  <a:extLst>
                    <a:ext uri="{9D8B030D-6E8A-4147-A177-3AD203B41FA5}">
                      <a16:colId xmlns:a16="http://schemas.microsoft.com/office/drawing/2014/main" val="618699653"/>
                    </a:ext>
                  </a:extLst>
                </a:gridCol>
                <a:gridCol w="777955">
                  <a:extLst>
                    <a:ext uri="{9D8B030D-6E8A-4147-A177-3AD203B41FA5}">
                      <a16:colId xmlns:a16="http://schemas.microsoft.com/office/drawing/2014/main" val="2789836166"/>
                    </a:ext>
                  </a:extLst>
                </a:gridCol>
              </a:tblGrid>
              <a:tr h="267240">
                <a:tc gridSpan="5">
                  <a:txBody>
                    <a:bodyPr/>
                    <a:lstStyle/>
                    <a:p>
                      <a:pPr algn="ctr" fontAlgn="b"/>
                      <a:r>
                        <a:rPr lang="en-US" sz="2000" b="1" u="none" strike="noStrike" dirty="0">
                          <a:effectLst/>
                        </a:rPr>
                        <a:t>Control Batch  Jerky</a:t>
                      </a:r>
                      <a:endParaRPr lang="en-US" sz="2000" b="1" i="0" u="none" strike="noStrike" dirty="0">
                        <a:solidFill>
                          <a:srgbClr val="000000"/>
                        </a:solidFill>
                        <a:effectLst/>
                        <a:latin typeface="AR CHRISTY"/>
                      </a:endParaRPr>
                    </a:p>
                  </a:txBody>
                  <a:tcPr marL="8098" marR="8098" marT="8098"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5611710"/>
                  </a:ext>
                </a:extLst>
              </a:tr>
              <a:tr h="168442">
                <a:tc>
                  <a:txBody>
                    <a:bodyPr/>
                    <a:lstStyle/>
                    <a:p>
                      <a:pPr algn="ctr"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900" u="none" strike="noStrike">
                          <a:effectLst/>
                        </a:rPr>
                        <a:t>Lbs of Product</a:t>
                      </a:r>
                      <a:endParaRPr lang="en-US" sz="900" b="0" i="0" u="none" strike="noStrike">
                        <a:solidFill>
                          <a:srgbClr val="000000"/>
                        </a:solidFill>
                        <a:effectLst/>
                        <a:latin typeface="Helv"/>
                      </a:endParaRPr>
                    </a:p>
                  </a:txBody>
                  <a:tcPr marL="8098" marR="8098" marT="8098"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ctr" fontAlgn="b"/>
                      <a:r>
                        <a:rPr lang="en-US" sz="900" u="none" strike="noStrike">
                          <a:effectLst/>
                        </a:rPr>
                        <a:t>Cost</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ctr" fontAlgn="b"/>
                      <a:r>
                        <a:rPr lang="en-US" sz="900" u="none" strike="noStrike">
                          <a:effectLst/>
                        </a:rPr>
                        <a:t>Extended Price</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267104263"/>
                  </a:ext>
                </a:extLst>
              </a:tr>
              <a:tr h="170062">
                <a:tc>
                  <a:txBody>
                    <a:bodyPr/>
                    <a:lstStyle/>
                    <a:p>
                      <a:pPr algn="l" fontAlgn="b"/>
                      <a:r>
                        <a:rPr lang="en-US" sz="900" u="none" strike="noStrike" dirty="0">
                          <a:effectLst/>
                        </a:rPr>
                        <a:t>No Roll Cow Rounds</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1000" u="none" strike="noStrike" dirty="0">
                          <a:effectLst/>
                        </a:rPr>
                        <a:t>100.00</a:t>
                      </a:r>
                      <a:endParaRPr lang="en-US" sz="1000" b="0" i="0" u="none" strike="noStrike" dirty="0">
                        <a:solidFill>
                          <a:srgbClr val="0000FF"/>
                        </a:solidFill>
                        <a:effectLst/>
                        <a:latin typeface="Helv"/>
                      </a:endParaRPr>
                    </a:p>
                  </a:txBody>
                  <a:tcPr marL="8098" marR="8098" marT="8098" marB="0" anchor="b"/>
                </a:tc>
                <a:tc rowSpan="13">
                  <a:txBody>
                    <a:bodyPr/>
                    <a:lstStyle/>
                    <a:p>
                      <a:pPr algn="ctr"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1000" u="none" strike="noStrike">
                          <a:effectLst/>
                        </a:rPr>
                        <a:t>$4.05</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405.00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4104217245"/>
                  </a:ext>
                </a:extLst>
              </a:tr>
              <a:tr h="170062">
                <a:tc>
                  <a:txBody>
                    <a:bodyPr/>
                    <a:lstStyle/>
                    <a:p>
                      <a:pPr algn="l" fontAlgn="b"/>
                      <a:r>
                        <a:rPr lang="en-US" sz="900" u="none" strike="noStrike" dirty="0">
                          <a:effectLst/>
                        </a:rPr>
                        <a:t>Salt</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1000" u="none" strike="noStrike">
                          <a:effectLst/>
                        </a:rPr>
                        <a:t>2.00</a:t>
                      </a:r>
                      <a:endParaRPr lang="en-US" sz="1000" b="0" i="0" u="none" strike="noStrike">
                        <a:solidFill>
                          <a:srgbClr val="0000FF"/>
                        </a:solidFill>
                        <a:effectLst/>
                        <a:latin typeface="Helv"/>
                      </a:endParaRPr>
                    </a:p>
                  </a:txBody>
                  <a:tcPr marL="8098" marR="8098" marT="8098" marB="0" anchor="b"/>
                </a:tc>
                <a:tc vMerge="1">
                  <a:txBody>
                    <a:bodyPr/>
                    <a:lstStyle/>
                    <a:p>
                      <a:endParaRPr lang="en-US"/>
                    </a:p>
                  </a:txBody>
                  <a:tcPr/>
                </a:tc>
                <a:tc>
                  <a:txBody>
                    <a:bodyPr/>
                    <a:lstStyle/>
                    <a:p>
                      <a:pPr algn="ctr" fontAlgn="b"/>
                      <a:r>
                        <a:rPr lang="en-US" sz="1000" u="none" strike="noStrike">
                          <a:effectLst/>
                        </a:rPr>
                        <a:t>$0.54</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1.08</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3044404282"/>
                  </a:ext>
                </a:extLst>
              </a:tr>
              <a:tr h="170062">
                <a:tc>
                  <a:txBody>
                    <a:bodyPr/>
                    <a:lstStyle/>
                    <a:p>
                      <a:pPr algn="l" fontAlgn="b"/>
                      <a:r>
                        <a:rPr lang="en-US" sz="900" u="none" strike="noStrike" dirty="0">
                          <a:effectLst/>
                        </a:rPr>
                        <a:t>Brown Sugar</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1000" u="none" strike="noStrike" dirty="0">
                          <a:effectLst/>
                        </a:rPr>
                        <a:t>1.00</a:t>
                      </a:r>
                      <a:endParaRPr lang="en-US" sz="1000" b="0" i="0" u="none" strike="noStrike" dirty="0">
                        <a:solidFill>
                          <a:srgbClr val="0000FF"/>
                        </a:solidFill>
                        <a:effectLst/>
                        <a:latin typeface="Helv"/>
                      </a:endParaRPr>
                    </a:p>
                  </a:txBody>
                  <a:tcPr marL="8098" marR="8098" marT="8098" marB="0" anchor="b"/>
                </a:tc>
                <a:tc vMerge="1">
                  <a:txBody>
                    <a:bodyPr/>
                    <a:lstStyle/>
                    <a:p>
                      <a:endParaRPr lang="en-US"/>
                    </a:p>
                  </a:txBody>
                  <a:tcPr/>
                </a:tc>
                <a:tc>
                  <a:txBody>
                    <a:bodyPr/>
                    <a:lstStyle/>
                    <a:p>
                      <a:pPr algn="ctr" fontAlgn="b"/>
                      <a:r>
                        <a:rPr lang="en-US" sz="1000" u="none" strike="noStrike">
                          <a:effectLst/>
                        </a:rPr>
                        <a:t>$1.00</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48856958"/>
                  </a:ext>
                </a:extLst>
              </a:tr>
              <a:tr h="170062">
                <a:tc>
                  <a:txBody>
                    <a:bodyPr/>
                    <a:lstStyle/>
                    <a:p>
                      <a:pPr algn="l" fontAlgn="b"/>
                      <a:r>
                        <a:rPr lang="en-US" sz="900" u="none" strike="noStrike" dirty="0">
                          <a:effectLst/>
                        </a:rPr>
                        <a:t>Pink Cure</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1000" u="none" strike="noStrike" dirty="0">
                          <a:effectLst/>
                        </a:rPr>
                        <a:t>0.25</a:t>
                      </a:r>
                      <a:endParaRPr lang="en-US" sz="1000" b="0" i="0" u="none" strike="noStrike" dirty="0">
                        <a:solidFill>
                          <a:srgbClr val="0000FF"/>
                        </a:solidFill>
                        <a:effectLst/>
                        <a:latin typeface="Helv"/>
                      </a:endParaRPr>
                    </a:p>
                  </a:txBody>
                  <a:tcPr marL="8098" marR="8098" marT="8098" marB="0" anchor="b"/>
                </a:tc>
                <a:tc vMerge="1">
                  <a:txBody>
                    <a:bodyPr/>
                    <a:lstStyle/>
                    <a:p>
                      <a:endParaRPr lang="en-US"/>
                    </a:p>
                  </a:txBody>
                  <a:tcPr/>
                </a:tc>
                <a:tc>
                  <a:txBody>
                    <a:bodyPr/>
                    <a:lstStyle/>
                    <a:p>
                      <a:pPr algn="ctr" fontAlgn="b"/>
                      <a:r>
                        <a:rPr lang="en-US" sz="1000" u="none" strike="noStrike">
                          <a:effectLst/>
                        </a:rPr>
                        <a:t>$0.78</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0.20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318867390"/>
                  </a:ext>
                </a:extLst>
              </a:tr>
              <a:tr h="170062">
                <a:tc>
                  <a:txBody>
                    <a:bodyPr/>
                    <a:lstStyle/>
                    <a:p>
                      <a:pPr algn="l" fontAlgn="b"/>
                      <a:r>
                        <a:rPr lang="en-US" sz="900" u="none" strike="noStrike" dirty="0">
                          <a:effectLst/>
                        </a:rPr>
                        <a:t>Black Pepper (course)</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1000" u="none" strike="noStrike" dirty="0">
                          <a:effectLst/>
                        </a:rPr>
                        <a:t>0.50</a:t>
                      </a:r>
                      <a:endParaRPr lang="en-US" sz="1000" b="0" i="0" u="none" strike="noStrike" dirty="0">
                        <a:solidFill>
                          <a:srgbClr val="0000FF"/>
                        </a:solidFill>
                        <a:effectLst/>
                        <a:latin typeface="Helv"/>
                      </a:endParaRPr>
                    </a:p>
                  </a:txBody>
                  <a:tcPr marL="8098" marR="8098" marT="8098" marB="0" anchor="b"/>
                </a:tc>
                <a:tc vMerge="1">
                  <a:txBody>
                    <a:bodyPr/>
                    <a:lstStyle/>
                    <a:p>
                      <a:endParaRPr lang="en-US"/>
                    </a:p>
                  </a:txBody>
                  <a:tcPr/>
                </a:tc>
                <a:tc>
                  <a:txBody>
                    <a:bodyPr/>
                    <a:lstStyle/>
                    <a:p>
                      <a:pPr algn="ctr" fontAlgn="b"/>
                      <a:r>
                        <a:rPr lang="en-US" sz="1000" u="none" strike="noStrike">
                          <a:effectLst/>
                        </a:rPr>
                        <a:t>$7.72</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3.86</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929722239"/>
                  </a:ext>
                </a:extLst>
              </a:tr>
              <a:tr h="170062">
                <a:tc>
                  <a:txBody>
                    <a:bodyPr/>
                    <a:lstStyle/>
                    <a:p>
                      <a:pPr algn="l" fontAlgn="b"/>
                      <a:r>
                        <a:rPr lang="en-US" sz="900" u="none" strike="noStrike" dirty="0">
                          <a:effectLst/>
                        </a:rPr>
                        <a:t>Granulated Onion</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1000" u="none" strike="noStrike" dirty="0">
                          <a:effectLst/>
                        </a:rPr>
                        <a:t>0.09</a:t>
                      </a:r>
                      <a:endParaRPr lang="en-US" sz="1000" b="0" i="0" u="none" strike="noStrike" dirty="0">
                        <a:solidFill>
                          <a:srgbClr val="0000FF"/>
                        </a:solidFill>
                        <a:effectLst/>
                        <a:latin typeface="Helv"/>
                      </a:endParaRPr>
                    </a:p>
                  </a:txBody>
                  <a:tcPr marL="8098" marR="8098" marT="8098" marB="0" anchor="b"/>
                </a:tc>
                <a:tc vMerge="1">
                  <a:txBody>
                    <a:bodyPr/>
                    <a:lstStyle/>
                    <a:p>
                      <a:endParaRPr lang="en-US"/>
                    </a:p>
                  </a:txBody>
                  <a:tcPr/>
                </a:tc>
                <a:tc>
                  <a:txBody>
                    <a:bodyPr/>
                    <a:lstStyle/>
                    <a:p>
                      <a:pPr algn="ctr" fontAlgn="b"/>
                      <a:r>
                        <a:rPr lang="en-US" sz="1000" u="none" strike="noStrike">
                          <a:effectLst/>
                        </a:rPr>
                        <a:t>$3.46</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0.31</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3862064978"/>
                  </a:ext>
                </a:extLst>
              </a:tr>
              <a:tr h="170062">
                <a:tc>
                  <a:txBody>
                    <a:bodyPr/>
                    <a:lstStyle/>
                    <a:p>
                      <a:pPr algn="l" fontAlgn="b"/>
                      <a:r>
                        <a:rPr lang="en-US" sz="900" u="none" strike="noStrike" dirty="0">
                          <a:effectLst/>
                        </a:rPr>
                        <a:t>Granulated Garlic</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1000" u="none" strike="noStrike" dirty="0">
                          <a:effectLst/>
                        </a:rPr>
                        <a:t>0.09</a:t>
                      </a:r>
                      <a:endParaRPr lang="en-US" sz="1000" b="0" i="0" u="none" strike="noStrike" dirty="0">
                        <a:solidFill>
                          <a:srgbClr val="0000FF"/>
                        </a:solidFill>
                        <a:effectLst/>
                        <a:latin typeface="Helv"/>
                      </a:endParaRPr>
                    </a:p>
                  </a:txBody>
                  <a:tcPr marL="8098" marR="8098" marT="8098" marB="0" anchor="b"/>
                </a:tc>
                <a:tc vMerge="1">
                  <a:txBody>
                    <a:bodyPr/>
                    <a:lstStyle/>
                    <a:p>
                      <a:endParaRPr lang="en-US"/>
                    </a:p>
                  </a:txBody>
                  <a:tcPr/>
                </a:tc>
                <a:tc>
                  <a:txBody>
                    <a:bodyPr/>
                    <a:lstStyle/>
                    <a:p>
                      <a:pPr algn="ctr" fontAlgn="b"/>
                      <a:r>
                        <a:rPr lang="en-US" sz="1000" u="none" strike="noStrike">
                          <a:effectLst/>
                        </a:rPr>
                        <a:t>$6.70</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0.60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355435816"/>
                  </a:ext>
                </a:extLst>
              </a:tr>
              <a:tr h="170062">
                <a:tc>
                  <a:txBody>
                    <a:bodyPr/>
                    <a:lstStyle/>
                    <a:p>
                      <a:pPr algn="l" fontAlgn="b"/>
                      <a:r>
                        <a:rPr lang="en-US" sz="900" u="none" strike="noStrike" dirty="0">
                          <a:effectLst/>
                        </a:rPr>
                        <a:t>Sodium Erythorbate</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1000" u="none" strike="noStrike" dirty="0">
                          <a:effectLst/>
                        </a:rPr>
                        <a:t>0.05</a:t>
                      </a:r>
                      <a:endParaRPr lang="en-US" sz="1000" b="0" i="0" u="none" strike="noStrike" dirty="0">
                        <a:solidFill>
                          <a:srgbClr val="0000FF"/>
                        </a:solidFill>
                        <a:effectLst/>
                        <a:latin typeface="Helv"/>
                      </a:endParaRPr>
                    </a:p>
                  </a:txBody>
                  <a:tcPr marL="8098" marR="8098" marT="8098" marB="0" anchor="b"/>
                </a:tc>
                <a:tc vMerge="1">
                  <a:txBody>
                    <a:bodyPr/>
                    <a:lstStyle/>
                    <a:p>
                      <a:endParaRPr lang="en-US"/>
                    </a:p>
                  </a:txBody>
                  <a:tcPr/>
                </a:tc>
                <a:tc>
                  <a:txBody>
                    <a:bodyPr/>
                    <a:lstStyle/>
                    <a:p>
                      <a:pPr algn="ctr" fontAlgn="b"/>
                      <a:r>
                        <a:rPr lang="en-US" sz="1000" u="none" strike="noStrike">
                          <a:effectLst/>
                        </a:rPr>
                        <a:t>$3.34</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0.17</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390633697"/>
                  </a:ext>
                </a:extLst>
              </a:tr>
              <a:tr h="170062">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1000" u="none" strike="noStrike" dirty="0">
                          <a:effectLst/>
                        </a:rPr>
                        <a:t> </a:t>
                      </a:r>
                      <a:endParaRPr lang="en-US" sz="1000" b="0" i="0" u="none" strike="noStrike" dirty="0">
                        <a:solidFill>
                          <a:srgbClr val="0000FF"/>
                        </a:solidFill>
                        <a:effectLst/>
                        <a:latin typeface="Helv"/>
                      </a:endParaRPr>
                    </a:p>
                  </a:txBody>
                  <a:tcPr marL="8098" marR="8098" marT="8098" marB="0" anchor="b"/>
                </a:tc>
                <a:tc vMerge="1">
                  <a:txBody>
                    <a:bodyPr/>
                    <a:lstStyle/>
                    <a:p>
                      <a:endParaRPr lang="en-US"/>
                    </a:p>
                  </a:txBody>
                  <a:tcPr/>
                </a:tc>
                <a:tc>
                  <a:txBody>
                    <a:bodyPr/>
                    <a:lstStyle/>
                    <a:p>
                      <a:pPr algn="ctr" fontAlgn="b"/>
                      <a:r>
                        <a:rPr lang="en-US" sz="1000" u="none" strike="noStrike">
                          <a:effectLst/>
                        </a:rPr>
                        <a:t>$0.00</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3952922343"/>
                  </a:ext>
                </a:extLst>
              </a:tr>
              <a:tr h="170062">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1000" u="none" strike="noStrike" dirty="0">
                          <a:effectLst/>
                        </a:rPr>
                        <a:t>0.00</a:t>
                      </a:r>
                      <a:endParaRPr lang="en-US" sz="1000" b="0" i="0" u="none" strike="noStrike" dirty="0">
                        <a:solidFill>
                          <a:srgbClr val="0000FF"/>
                        </a:solidFill>
                        <a:effectLst/>
                        <a:latin typeface="Helv"/>
                      </a:endParaRPr>
                    </a:p>
                  </a:txBody>
                  <a:tcPr marL="8098" marR="8098" marT="8098" marB="0" anchor="b"/>
                </a:tc>
                <a:tc vMerge="1">
                  <a:txBody>
                    <a:bodyPr/>
                    <a:lstStyle/>
                    <a:p>
                      <a:endParaRPr lang="en-US"/>
                    </a:p>
                  </a:txBody>
                  <a:tcPr/>
                </a:tc>
                <a:tc>
                  <a:txBody>
                    <a:bodyPr/>
                    <a:lstStyle/>
                    <a:p>
                      <a:pPr algn="ctr" fontAlgn="b"/>
                      <a:r>
                        <a:rPr lang="en-US" sz="1000" u="none" strike="noStrike">
                          <a:effectLst/>
                        </a:rPr>
                        <a:t>$0.00</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39848302"/>
                  </a:ext>
                </a:extLst>
              </a:tr>
              <a:tr h="170062">
                <a:tc>
                  <a:txBody>
                    <a:bodyPr/>
                    <a:lstStyle/>
                    <a:p>
                      <a:pPr algn="l" fontAlgn="b"/>
                      <a:r>
                        <a:rPr lang="en-US" sz="900" u="none" strike="noStrike" dirty="0">
                          <a:effectLst/>
                        </a:rPr>
                        <a:t>Bromelain</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900" u="none" strike="noStrike" dirty="0">
                          <a:effectLst/>
                        </a:rPr>
                        <a:t>0.00</a:t>
                      </a:r>
                      <a:endParaRPr lang="en-US" sz="900" b="0" i="0" u="none" strike="noStrike" dirty="0">
                        <a:solidFill>
                          <a:srgbClr val="000000"/>
                        </a:solidFill>
                        <a:effectLst/>
                        <a:latin typeface="Calibri" panose="020F0502020204030204" pitchFamily="34" charset="0"/>
                      </a:endParaRPr>
                    </a:p>
                  </a:txBody>
                  <a:tcPr marL="8098" marR="8098" marT="8098" marB="0" anchor="b"/>
                </a:tc>
                <a:tc vMerge="1">
                  <a:txBody>
                    <a:bodyPr/>
                    <a:lstStyle/>
                    <a:p>
                      <a:endParaRPr lang="en-US"/>
                    </a:p>
                  </a:txBody>
                  <a:tcPr/>
                </a:tc>
                <a:tc>
                  <a:txBody>
                    <a:bodyPr/>
                    <a:lstStyle/>
                    <a:p>
                      <a:pPr algn="ctr" fontAlgn="b"/>
                      <a:r>
                        <a:rPr lang="en-US" sz="1000" u="none" strike="noStrike">
                          <a:effectLst/>
                        </a:rPr>
                        <a:t>$35.00</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408524522"/>
                  </a:ext>
                </a:extLst>
              </a:tr>
              <a:tr h="170062">
                <a:tc>
                  <a:txBody>
                    <a:bodyPr/>
                    <a:lstStyle/>
                    <a:p>
                      <a:pPr algn="l" fontAlgn="b"/>
                      <a:r>
                        <a:rPr lang="en-US" sz="900" u="none" strike="noStrike" dirty="0">
                          <a:effectLst/>
                        </a:rPr>
                        <a:t>Lemon Juice</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900" u="none" strike="noStrike" dirty="0">
                          <a:effectLst/>
                        </a:rPr>
                        <a:t>0.00</a:t>
                      </a:r>
                      <a:endParaRPr lang="en-US" sz="900" b="0" i="0" u="none" strike="noStrike" dirty="0">
                        <a:solidFill>
                          <a:srgbClr val="000000"/>
                        </a:solidFill>
                        <a:effectLst/>
                        <a:latin typeface="Calibri" panose="020F0502020204030204" pitchFamily="34" charset="0"/>
                      </a:endParaRPr>
                    </a:p>
                  </a:txBody>
                  <a:tcPr marL="8098" marR="8098" marT="8098" marB="0" anchor="b"/>
                </a:tc>
                <a:tc vMerge="1">
                  <a:txBody>
                    <a:bodyPr/>
                    <a:lstStyle/>
                    <a:p>
                      <a:endParaRPr lang="en-US"/>
                    </a:p>
                  </a:txBody>
                  <a:tcPr/>
                </a:tc>
                <a:tc>
                  <a:txBody>
                    <a:bodyPr/>
                    <a:lstStyle/>
                    <a:p>
                      <a:pPr algn="ctr" fontAlgn="b"/>
                      <a:r>
                        <a:rPr lang="en-US" sz="1000" u="none" strike="noStrike">
                          <a:effectLst/>
                        </a:rPr>
                        <a:t>$2.40</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3338667356"/>
                  </a:ext>
                </a:extLst>
              </a:tr>
              <a:tr h="170062">
                <a:tc>
                  <a:txBody>
                    <a:bodyPr/>
                    <a:lstStyle/>
                    <a:p>
                      <a:pPr algn="l" fontAlgn="b"/>
                      <a:r>
                        <a:rPr lang="en-US" sz="900" u="none" strike="noStrike" dirty="0">
                          <a:effectLst/>
                        </a:rPr>
                        <a:t>Lime Juice</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900" u="none" strike="noStrike" dirty="0">
                          <a:effectLst/>
                        </a:rPr>
                        <a:t>0.00</a:t>
                      </a:r>
                      <a:endParaRPr lang="en-US" sz="900" b="0" i="0" u="none" strike="noStrike" dirty="0">
                        <a:solidFill>
                          <a:srgbClr val="000000"/>
                        </a:solidFill>
                        <a:effectLst/>
                        <a:latin typeface="Calibri" panose="020F0502020204030204" pitchFamily="34" charset="0"/>
                      </a:endParaRPr>
                    </a:p>
                  </a:txBody>
                  <a:tcPr marL="8098" marR="8098" marT="8098" marB="0" anchor="b"/>
                </a:tc>
                <a:tc vMerge="1">
                  <a:txBody>
                    <a:bodyPr/>
                    <a:lstStyle/>
                    <a:p>
                      <a:endParaRPr lang="en-US"/>
                    </a:p>
                  </a:txBody>
                  <a:tcPr/>
                </a:tc>
                <a:tc>
                  <a:txBody>
                    <a:bodyPr/>
                    <a:lstStyle/>
                    <a:p>
                      <a:pPr algn="ctr" fontAlgn="b"/>
                      <a:r>
                        <a:rPr lang="en-US" sz="1000" u="none" strike="noStrike">
                          <a:effectLst/>
                        </a:rPr>
                        <a:t>$2.72</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523177639"/>
                  </a:ext>
                </a:extLst>
              </a:tr>
              <a:tr h="170062">
                <a:tc>
                  <a:txBody>
                    <a:bodyPr/>
                    <a:lstStyle/>
                    <a:p>
                      <a:pPr algn="l" fontAlgn="b"/>
                      <a:r>
                        <a:rPr lang="en-US" sz="900" u="none" strike="noStrike" dirty="0">
                          <a:effectLst/>
                        </a:rPr>
                        <a:t>Apple Cider Vinegar</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900" u="none" strike="noStrike" dirty="0">
                          <a:effectLst/>
                        </a:rPr>
                        <a:t>0.00</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1000" u="none" strike="noStrike">
                          <a:effectLst/>
                        </a:rPr>
                        <a:t> </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1000" u="none" strike="noStrike">
                          <a:effectLst/>
                        </a:rPr>
                        <a:t>$4.37</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289766515"/>
                  </a:ext>
                </a:extLst>
              </a:tr>
              <a:tr h="170062">
                <a:tc>
                  <a:txBody>
                    <a:bodyPr/>
                    <a:lstStyle/>
                    <a:p>
                      <a:pPr algn="l" fontAlgn="b"/>
                      <a:r>
                        <a:rPr lang="en-US" sz="900" u="none" strike="noStrike" dirty="0">
                          <a:effectLst/>
                        </a:rPr>
                        <a:t>Pineapple Juice</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900" u="none" strike="noStrike" dirty="0">
                          <a:effectLst/>
                        </a:rPr>
                        <a:t>0.00</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1000" u="none" strike="noStrike">
                          <a:effectLst/>
                        </a:rPr>
                        <a:t> </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1000" u="none" strike="noStrike">
                          <a:effectLst/>
                        </a:rPr>
                        <a:t>$4.80</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2241161671"/>
                  </a:ext>
                </a:extLst>
              </a:tr>
              <a:tr h="170062">
                <a:tc>
                  <a:txBody>
                    <a:bodyPr/>
                    <a:lstStyle/>
                    <a:p>
                      <a:pPr algn="l" fontAlgn="b"/>
                      <a:r>
                        <a:rPr lang="en-US" sz="900" u="none" strike="noStrike" dirty="0">
                          <a:effectLst/>
                        </a:rPr>
                        <a:t> </a:t>
                      </a:r>
                      <a:endParaRPr lang="en-US" sz="900" b="0" i="0" u="none" strike="noStrike" dirty="0">
                        <a:solidFill>
                          <a:srgbClr val="0000FF"/>
                        </a:solidFill>
                        <a:effectLst/>
                        <a:latin typeface="Cambria" panose="02040503050406030204" pitchFamily="18" charset="0"/>
                      </a:endParaRPr>
                    </a:p>
                  </a:txBody>
                  <a:tcPr marL="8098" marR="8098" marT="8098" marB="0" anchor="b"/>
                </a:tc>
                <a:tc>
                  <a:txBody>
                    <a:bodyPr/>
                    <a:lstStyle/>
                    <a:p>
                      <a:pPr algn="ctr"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1000" u="none" strike="noStrike">
                          <a:effectLst/>
                        </a:rPr>
                        <a:t> </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1000" u="none" strike="noStrike">
                          <a:effectLst/>
                        </a:rPr>
                        <a:t>$0.00</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4039653102"/>
                  </a:ext>
                </a:extLst>
              </a:tr>
              <a:tr h="170062">
                <a:tc>
                  <a:txBody>
                    <a:bodyPr/>
                    <a:lstStyle/>
                    <a:p>
                      <a:pPr algn="l" fontAlgn="b"/>
                      <a:r>
                        <a:rPr lang="en-US" sz="900" u="none" strike="noStrike" dirty="0">
                          <a:effectLst/>
                        </a:rPr>
                        <a:t> </a:t>
                      </a:r>
                      <a:endParaRPr lang="en-US" sz="900" b="0" i="0" u="none" strike="noStrike" dirty="0">
                        <a:solidFill>
                          <a:srgbClr val="0000FF"/>
                        </a:solidFill>
                        <a:effectLst/>
                        <a:latin typeface="Cambria" panose="02040503050406030204" pitchFamily="18" charset="0"/>
                      </a:endParaRPr>
                    </a:p>
                  </a:txBody>
                  <a:tcPr marL="8098" marR="8098" marT="8098" marB="0" anchor="b"/>
                </a:tc>
                <a:tc>
                  <a:txBody>
                    <a:bodyPr/>
                    <a:lstStyle/>
                    <a:p>
                      <a:pPr algn="ctr"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1000" u="none" strike="noStrike">
                          <a:effectLst/>
                        </a:rPr>
                        <a:t> </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1000" u="none" strike="noStrike">
                          <a:effectLst/>
                        </a:rPr>
                        <a:t>$0.00</a:t>
                      </a:r>
                      <a:endParaRPr lang="en-US" sz="1000" b="0" i="0" u="none" strike="noStrike">
                        <a:solidFill>
                          <a:srgbClr val="0000FF"/>
                        </a:solidFill>
                        <a:effectLst/>
                        <a:latin typeface="Helv"/>
                      </a:endParaRPr>
                    </a:p>
                  </a:txBody>
                  <a:tcPr marL="8098" marR="8098" marT="8098" marB="0" anchor="b"/>
                </a:tc>
                <a:tc>
                  <a:txBody>
                    <a:bodyPr/>
                    <a:lstStyle/>
                    <a:p>
                      <a:pPr algn="ct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3695847787"/>
                  </a:ext>
                </a:extLst>
              </a:tr>
              <a:tr h="170062">
                <a:tc>
                  <a:txBody>
                    <a:bodyPr/>
                    <a:lstStyle/>
                    <a:p>
                      <a:pPr algn="l"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ctr" fontAlgn="b"/>
                      <a:endParaRPr lang="en-US" sz="1000" b="0" i="0" u="none" strike="noStrike">
                        <a:solidFill>
                          <a:srgbClr val="0000FF"/>
                        </a:solidFill>
                        <a:effectLst/>
                        <a:latin typeface="Helv"/>
                      </a:endParaRPr>
                    </a:p>
                  </a:txBody>
                  <a:tcPr marL="8098" marR="8098" marT="8098" marB="0" anchor="b"/>
                </a:tc>
                <a:extLst>
                  <a:ext uri="{0D108BD9-81ED-4DB2-BD59-A6C34878D82A}">
                    <a16:rowId xmlns:a16="http://schemas.microsoft.com/office/drawing/2014/main" val="228889357"/>
                  </a:ext>
                </a:extLst>
              </a:tr>
              <a:tr h="161964">
                <a:tc>
                  <a:txBody>
                    <a:bodyPr/>
                    <a:lstStyle/>
                    <a:p>
                      <a:pPr algn="l" fontAlgn="b"/>
                      <a:r>
                        <a:rPr lang="en-US" sz="900" u="none" strike="noStrike" dirty="0">
                          <a:effectLst/>
                        </a:rPr>
                        <a:t>Total Gross Weight</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900" u="none" strike="noStrike">
                          <a:effectLst/>
                        </a:rPr>
                        <a:t>103.98 </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900" u="none" strike="noStrike">
                          <a:effectLst/>
                        </a:rPr>
                        <a:t>Total Cost</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ctr" fontAlgn="b"/>
                      <a:r>
                        <a:rPr lang="en-US" sz="900" u="none" strike="noStrike">
                          <a:effectLst/>
                        </a:rPr>
                        <a:t>$412.22</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619188569"/>
                  </a:ext>
                </a:extLst>
              </a:tr>
              <a:tr h="170062">
                <a:tc>
                  <a:txBody>
                    <a:bodyPr/>
                    <a:lstStyle/>
                    <a:p>
                      <a:pPr algn="l" fontAlgn="b"/>
                      <a:r>
                        <a:rPr lang="en-US" sz="900" u="none" strike="noStrike" dirty="0">
                          <a:effectLst/>
                        </a:rPr>
                        <a:t>Finished Product Weight</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900" u="none" strike="noStrike">
                          <a:effectLst/>
                        </a:rPr>
                        <a:t>41.90</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900" u="none" strike="noStrike">
                          <a:effectLst/>
                        </a:rPr>
                        <a:t>Cost Per Lb.</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ctr" fontAlgn="b"/>
                      <a:r>
                        <a:rPr lang="en-US" sz="900" u="none" strike="noStrike">
                          <a:effectLst/>
                        </a:rPr>
                        <a:t>$9.84</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784816175"/>
                  </a:ext>
                </a:extLst>
              </a:tr>
              <a:tr h="267240">
                <a:tc>
                  <a:txBody>
                    <a:bodyPr/>
                    <a:lstStyle/>
                    <a:p>
                      <a:pPr algn="l" fontAlgn="b"/>
                      <a:r>
                        <a:rPr lang="en-US" sz="2400" b="1" u="none" strike="noStrike" dirty="0">
                          <a:effectLst/>
                        </a:rPr>
                        <a:t>Yield</a:t>
                      </a:r>
                      <a:endParaRPr lang="en-US" sz="2400" b="1"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2400" b="1" u="none" strike="noStrike" dirty="0">
                          <a:effectLst/>
                        </a:rPr>
                        <a:t>40%</a:t>
                      </a:r>
                      <a:endParaRPr lang="en-US" sz="2400" b="1"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endParaRPr lang="en-US" sz="1200" b="0" i="0" u="none" strike="noStrike" dirty="0">
                        <a:solidFill>
                          <a:srgbClr val="000000"/>
                        </a:solidFill>
                        <a:effectLst/>
                        <a:latin typeface="Calibri" panose="020F0502020204030204" pitchFamily="34" charset="0"/>
                      </a:endParaRPr>
                    </a:p>
                    <a:p>
                      <a:pPr algn="ctr" fontAlgn="b"/>
                      <a:endParaRPr lang="en-US" sz="12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476301680"/>
                  </a:ext>
                </a:extLst>
              </a:tr>
              <a:tr h="170062">
                <a:tc>
                  <a:txBody>
                    <a:bodyPr/>
                    <a:lstStyle/>
                    <a:p>
                      <a:pPr algn="l" fontAlgn="b"/>
                      <a:r>
                        <a:rPr lang="en-US" sz="900" u="none" strike="noStrike" dirty="0">
                          <a:effectLst/>
                        </a:rPr>
                        <a:t>Desired Mark UP</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900" u="none" strike="noStrike" dirty="0">
                          <a:effectLst/>
                        </a:rPr>
                        <a:t>0</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3983708815"/>
                  </a:ext>
                </a:extLst>
              </a:tr>
              <a:tr h="170062">
                <a:tc>
                  <a:txBody>
                    <a:bodyPr/>
                    <a:lstStyle/>
                    <a:p>
                      <a:pPr algn="l" fontAlgn="b"/>
                      <a:r>
                        <a:rPr lang="en-US" sz="900" u="none" strike="noStrike" dirty="0">
                          <a:effectLst/>
                        </a:rPr>
                        <a:t>Retail Price</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r>
                        <a:rPr lang="en-US" sz="900" b="0" i="0" u="none" strike="noStrike" dirty="0">
                          <a:solidFill>
                            <a:srgbClr val="000000"/>
                          </a:solidFill>
                          <a:effectLst/>
                          <a:latin typeface="Calibri" panose="020F0502020204030204" pitchFamily="34" charset="0"/>
                        </a:rPr>
                        <a:t>$25.00</a:t>
                      </a:r>
                    </a:p>
                  </a:txBody>
                  <a:tcPr marL="8098" marR="8098" marT="8098"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2288049231"/>
                  </a:ext>
                </a:extLst>
              </a:tr>
              <a:tr h="161964">
                <a:tc>
                  <a:txBody>
                    <a:bodyPr/>
                    <a:lstStyle/>
                    <a:p>
                      <a:pPr algn="ctr"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615273253"/>
                  </a:ext>
                </a:extLst>
              </a:tr>
              <a:tr h="202454">
                <a:tc gridSpan="5">
                  <a:txBody>
                    <a:bodyPr/>
                    <a:lstStyle/>
                    <a:p>
                      <a:pPr algn="ctr" fontAlgn="b"/>
                      <a:r>
                        <a:rPr lang="en-US" sz="1200" b="1" u="none" strike="noStrike" dirty="0">
                          <a:effectLst/>
                        </a:rPr>
                        <a:t>Control Batch-Shelf Stable Jerky-Water Activity .74</a:t>
                      </a:r>
                      <a:endParaRPr lang="en-US" sz="1200" b="1" i="0" u="none" strike="noStrike" dirty="0">
                        <a:solidFill>
                          <a:srgbClr val="000000"/>
                        </a:solidFill>
                        <a:effectLst/>
                        <a:latin typeface="Calibri" panose="020F0502020204030204" pitchFamily="34" charset="0"/>
                      </a:endParaRPr>
                    </a:p>
                  </a:txBody>
                  <a:tcPr marL="8098" marR="8098" marT="8098"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8281513"/>
                  </a:ext>
                </a:extLst>
              </a:tr>
            </a:tbl>
          </a:graphicData>
        </a:graphic>
      </p:graphicFrame>
    </p:spTree>
    <p:extLst>
      <p:ext uri="{BB962C8B-B14F-4D97-AF65-F5344CB8AC3E}">
        <p14:creationId xmlns:p14="http://schemas.microsoft.com/office/powerpoint/2010/main" val="1313212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r>
              <a:rPr lang="en-US" b="1" dirty="0">
                <a:solidFill>
                  <a:srgbClr val="C00000"/>
                </a:solidFill>
                <a:effectLst>
                  <a:outerShdw blurRad="38100" dist="38100" dir="2700000" algn="tl">
                    <a:srgbClr val="000000">
                      <a:alpha val="43137"/>
                    </a:srgbClr>
                  </a:outerShdw>
                </a:effectLst>
              </a:rPr>
              <a:t>Ground and Formed Jerky</a:t>
            </a: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958590"/>
            <a:ext cx="7167808" cy="3232948"/>
          </a:xfrm>
          <a:prstGeom prst="rect">
            <a:avLst/>
          </a:prstGeom>
        </p:spPr>
      </p:pic>
    </p:spTree>
    <p:extLst>
      <p:ext uri="{BB962C8B-B14F-4D97-AF65-F5344CB8AC3E}">
        <p14:creationId xmlns:p14="http://schemas.microsoft.com/office/powerpoint/2010/main" val="2054116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830997"/>
          </a:xfrm>
          <a:prstGeom prst="rect">
            <a:avLst/>
          </a:prstGeom>
          <a:noFill/>
        </p:spPr>
        <p:txBody>
          <a:bodyPr wrap="square" rtlCol="0">
            <a:spAutoFit/>
          </a:bodyPr>
          <a:lstStyle/>
          <a:p>
            <a:r>
              <a:rPr lang="en-US" sz="4800" b="1" dirty="0">
                <a:solidFill>
                  <a:srgbClr val="002060"/>
                </a:solidFill>
                <a:effectLst>
                  <a:outerShdw blurRad="38100" dist="38100" dir="2700000" algn="tl">
                    <a:srgbClr val="000000">
                      <a:alpha val="43137"/>
                    </a:srgbClr>
                  </a:outerShdw>
                </a:effectLst>
              </a:rPr>
              <a:t>Improving Yields</a:t>
            </a:r>
          </a:p>
        </p:txBody>
      </p:sp>
      <p:graphicFrame>
        <p:nvGraphicFramePr>
          <p:cNvPr id="2" name="Table 1">
            <a:extLst>
              <a:ext uri="{FF2B5EF4-FFF2-40B4-BE49-F238E27FC236}">
                <a16:creationId xmlns:a16="http://schemas.microsoft.com/office/drawing/2014/main" id="{12B24BE3-3FE7-4DBB-BA33-F282F328EEC3}"/>
              </a:ext>
            </a:extLst>
          </p:cNvPr>
          <p:cNvGraphicFramePr>
            <a:graphicFrameLocks noGrp="1"/>
          </p:cNvGraphicFramePr>
          <p:nvPr>
            <p:extLst>
              <p:ext uri="{D42A27DB-BD31-4B8C-83A1-F6EECF244321}">
                <p14:modId xmlns:p14="http://schemas.microsoft.com/office/powerpoint/2010/main" val="508240615"/>
              </p:ext>
            </p:extLst>
          </p:nvPr>
        </p:nvGraphicFramePr>
        <p:xfrm>
          <a:off x="76200" y="1271737"/>
          <a:ext cx="3962708" cy="4907224"/>
        </p:xfrm>
        <a:graphic>
          <a:graphicData uri="http://schemas.openxmlformats.org/drawingml/2006/table">
            <a:tbl>
              <a:tblPr>
                <a:tableStyleId>{5C22544A-7EE6-4342-B048-85BDC9FD1C3A}</a:tableStyleId>
              </a:tblPr>
              <a:tblGrid>
                <a:gridCol w="1288488">
                  <a:extLst>
                    <a:ext uri="{9D8B030D-6E8A-4147-A177-3AD203B41FA5}">
                      <a16:colId xmlns:a16="http://schemas.microsoft.com/office/drawing/2014/main" val="1394797380"/>
                    </a:ext>
                  </a:extLst>
                </a:gridCol>
                <a:gridCol w="729333">
                  <a:extLst>
                    <a:ext uri="{9D8B030D-6E8A-4147-A177-3AD203B41FA5}">
                      <a16:colId xmlns:a16="http://schemas.microsoft.com/office/drawing/2014/main" val="975301018"/>
                    </a:ext>
                  </a:extLst>
                </a:gridCol>
                <a:gridCol w="397081">
                  <a:extLst>
                    <a:ext uri="{9D8B030D-6E8A-4147-A177-3AD203B41FA5}">
                      <a16:colId xmlns:a16="http://schemas.microsoft.com/office/drawing/2014/main" val="2383576894"/>
                    </a:ext>
                  </a:extLst>
                </a:gridCol>
                <a:gridCol w="769851">
                  <a:extLst>
                    <a:ext uri="{9D8B030D-6E8A-4147-A177-3AD203B41FA5}">
                      <a16:colId xmlns:a16="http://schemas.microsoft.com/office/drawing/2014/main" val="8955809"/>
                    </a:ext>
                  </a:extLst>
                </a:gridCol>
                <a:gridCol w="777955">
                  <a:extLst>
                    <a:ext uri="{9D8B030D-6E8A-4147-A177-3AD203B41FA5}">
                      <a16:colId xmlns:a16="http://schemas.microsoft.com/office/drawing/2014/main" val="3259217937"/>
                    </a:ext>
                  </a:extLst>
                </a:gridCol>
              </a:tblGrid>
              <a:tr h="267240">
                <a:tc gridSpan="5">
                  <a:txBody>
                    <a:bodyPr/>
                    <a:lstStyle/>
                    <a:p>
                      <a:pPr algn="ctr" fontAlgn="b"/>
                      <a:r>
                        <a:rPr lang="en-US" sz="1700" u="none" strike="noStrike" dirty="0">
                          <a:effectLst/>
                        </a:rPr>
                        <a:t>20% Sugar Batch  Jerky</a:t>
                      </a:r>
                      <a:endParaRPr lang="en-US" sz="1700" b="1" i="0" u="none" strike="noStrike" dirty="0">
                        <a:solidFill>
                          <a:srgbClr val="000000"/>
                        </a:solidFill>
                        <a:effectLst/>
                        <a:latin typeface="AR CHRISTY"/>
                      </a:endParaRPr>
                    </a:p>
                  </a:txBody>
                  <a:tcPr marL="8098" marR="8098" marT="8098"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7817433"/>
                  </a:ext>
                </a:extLst>
              </a:tr>
              <a:tr h="168442">
                <a:tc>
                  <a:txBody>
                    <a:bodyPr/>
                    <a:lstStyle/>
                    <a:p>
                      <a:pPr algn="l" fontAlgn="b"/>
                      <a:r>
                        <a:rPr lang="en-US" sz="900" u="none" strike="noStrike" dirty="0">
                          <a:effectLst/>
                        </a:rPr>
                        <a:t> </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l" fontAlgn="b"/>
                      <a:r>
                        <a:rPr lang="en-US" sz="900" u="none" strike="noStrike">
                          <a:effectLst/>
                        </a:rPr>
                        <a:t>Lbs of Product</a:t>
                      </a:r>
                      <a:endParaRPr lang="en-US" sz="900" b="0" i="0" u="none" strike="noStrike">
                        <a:solidFill>
                          <a:srgbClr val="000000"/>
                        </a:solidFill>
                        <a:effectLst/>
                        <a:latin typeface="Helv"/>
                      </a:endParaRPr>
                    </a:p>
                  </a:txBody>
                  <a:tcPr marL="8098" marR="8098" marT="8098"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l" fontAlgn="b"/>
                      <a:r>
                        <a:rPr lang="en-US" sz="900" u="none" strike="noStrike">
                          <a:effectLst/>
                        </a:rPr>
                        <a:t>Cost</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l" fontAlgn="b"/>
                      <a:r>
                        <a:rPr lang="en-US" sz="900" u="none" strike="noStrike">
                          <a:effectLst/>
                        </a:rPr>
                        <a:t>Extended Price</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282252257"/>
                  </a:ext>
                </a:extLst>
              </a:tr>
              <a:tr h="170062">
                <a:tc>
                  <a:txBody>
                    <a:bodyPr/>
                    <a:lstStyle/>
                    <a:p>
                      <a:pPr algn="l" fontAlgn="b"/>
                      <a:r>
                        <a:rPr lang="en-US" sz="900" u="none" strike="noStrike">
                          <a:effectLst/>
                        </a:rPr>
                        <a:t>No Roll Cow Rounds</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1000" u="none" strike="noStrike" dirty="0">
                          <a:effectLst/>
                        </a:rPr>
                        <a:t>100.00</a:t>
                      </a:r>
                      <a:endParaRPr lang="en-US" sz="1000" b="0" i="0" u="none" strike="noStrike" dirty="0">
                        <a:solidFill>
                          <a:srgbClr val="0000FF"/>
                        </a:solidFill>
                        <a:effectLst/>
                        <a:latin typeface="Helv"/>
                      </a:endParaRPr>
                    </a:p>
                  </a:txBody>
                  <a:tcPr marL="8098" marR="8098" marT="8098" marB="0" anchor="b"/>
                </a:tc>
                <a:tc rowSpan="13">
                  <a:txBody>
                    <a:bodyPr/>
                    <a:lstStyle/>
                    <a:p>
                      <a:pPr algn="ctr"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l" fontAlgn="b"/>
                      <a:r>
                        <a:rPr lang="en-US" sz="1000" u="none" strike="noStrike">
                          <a:effectLst/>
                        </a:rPr>
                        <a:t>$4.05</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405.00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953895086"/>
                  </a:ext>
                </a:extLst>
              </a:tr>
              <a:tr h="170062">
                <a:tc>
                  <a:txBody>
                    <a:bodyPr/>
                    <a:lstStyle/>
                    <a:p>
                      <a:pPr algn="l" fontAlgn="b"/>
                      <a:r>
                        <a:rPr lang="en-US" sz="900" u="none" strike="noStrike">
                          <a:effectLst/>
                        </a:rPr>
                        <a:t>Salt</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1000" u="none" strike="noStrike" dirty="0">
                          <a:effectLst/>
                        </a:rPr>
                        <a:t>2.00</a:t>
                      </a:r>
                      <a:endParaRPr lang="en-US" sz="1000" b="0" i="0" u="none" strike="noStrike" dirty="0">
                        <a:solidFill>
                          <a:srgbClr val="0000FF"/>
                        </a:solidFill>
                        <a:effectLst/>
                        <a:latin typeface="Helv"/>
                      </a:endParaRPr>
                    </a:p>
                  </a:txBody>
                  <a:tcPr marL="8098" marR="8098" marT="8098" marB="0" anchor="b"/>
                </a:tc>
                <a:tc vMerge="1">
                  <a:txBody>
                    <a:bodyPr/>
                    <a:lstStyle/>
                    <a:p>
                      <a:endParaRPr lang="en-US"/>
                    </a:p>
                  </a:txBody>
                  <a:tcPr/>
                </a:tc>
                <a:tc>
                  <a:txBody>
                    <a:bodyPr/>
                    <a:lstStyle/>
                    <a:p>
                      <a:pPr algn="l" fontAlgn="b"/>
                      <a:r>
                        <a:rPr lang="en-US" sz="1000" u="none" strike="noStrike">
                          <a:effectLst/>
                        </a:rPr>
                        <a:t>$0.54</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1.08</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2859181322"/>
                  </a:ext>
                </a:extLst>
              </a:tr>
              <a:tr h="170062">
                <a:tc>
                  <a:txBody>
                    <a:bodyPr/>
                    <a:lstStyle/>
                    <a:p>
                      <a:pPr algn="l" fontAlgn="b"/>
                      <a:r>
                        <a:rPr lang="en-US" sz="900" u="none" strike="noStrike" dirty="0">
                          <a:effectLst/>
                        </a:rPr>
                        <a:t>Brown Sugar</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r" fontAlgn="b"/>
                      <a:r>
                        <a:rPr lang="en-US" sz="1000" u="none" strike="noStrike">
                          <a:effectLst/>
                        </a:rPr>
                        <a:t>20.00</a:t>
                      </a:r>
                      <a:endParaRPr lang="en-US" sz="1000" b="0" i="0" u="none" strike="noStrike">
                        <a:solidFill>
                          <a:srgbClr val="0000FF"/>
                        </a:solidFill>
                        <a:effectLst/>
                        <a:latin typeface="Helv"/>
                      </a:endParaRPr>
                    </a:p>
                  </a:txBody>
                  <a:tcPr marL="8098" marR="8098" marT="8098" marB="0" anchor="b"/>
                </a:tc>
                <a:tc vMerge="1">
                  <a:txBody>
                    <a:bodyPr/>
                    <a:lstStyle/>
                    <a:p>
                      <a:endParaRPr lang="en-US"/>
                    </a:p>
                  </a:txBody>
                  <a:tcPr/>
                </a:tc>
                <a:tc>
                  <a:txBody>
                    <a:bodyPr/>
                    <a:lstStyle/>
                    <a:p>
                      <a:pPr algn="l" fontAlgn="b"/>
                      <a:r>
                        <a:rPr lang="en-US" sz="1000" u="none" strike="noStrike">
                          <a:effectLst/>
                        </a:rPr>
                        <a:t>$1.00</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20.00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235512542"/>
                  </a:ext>
                </a:extLst>
              </a:tr>
              <a:tr h="170062">
                <a:tc>
                  <a:txBody>
                    <a:bodyPr/>
                    <a:lstStyle/>
                    <a:p>
                      <a:pPr algn="l" fontAlgn="b"/>
                      <a:r>
                        <a:rPr lang="en-US" sz="900" u="none" strike="noStrike">
                          <a:effectLst/>
                        </a:rPr>
                        <a:t>Pink Cure</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1000" u="none" strike="noStrike" dirty="0">
                          <a:effectLst/>
                        </a:rPr>
                        <a:t>0.25</a:t>
                      </a:r>
                      <a:endParaRPr lang="en-US" sz="1000" b="0" i="0" u="none" strike="noStrike" dirty="0">
                        <a:solidFill>
                          <a:srgbClr val="0000FF"/>
                        </a:solidFill>
                        <a:effectLst/>
                        <a:latin typeface="Helv"/>
                      </a:endParaRPr>
                    </a:p>
                  </a:txBody>
                  <a:tcPr marL="8098" marR="8098" marT="8098" marB="0" anchor="b"/>
                </a:tc>
                <a:tc vMerge="1">
                  <a:txBody>
                    <a:bodyPr/>
                    <a:lstStyle/>
                    <a:p>
                      <a:endParaRPr lang="en-US"/>
                    </a:p>
                  </a:txBody>
                  <a:tcPr/>
                </a:tc>
                <a:tc>
                  <a:txBody>
                    <a:bodyPr/>
                    <a:lstStyle/>
                    <a:p>
                      <a:pPr algn="l" fontAlgn="b"/>
                      <a:r>
                        <a:rPr lang="en-US" sz="1000" u="none" strike="noStrike">
                          <a:effectLst/>
                        </a:rPr>
                        <a:t>$0.78</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0.20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4097017293"/>
                  </a:ext>
                </a:extLst>
              </a:tr>
              <a:tr h="170062">
                <a:tc>
                  <a:txBody>
                    <a:bodyPr/>
                    <a:lstStyle/>
                    <a:p>
                      <a:pPr algn="l" fontAlgn="b"/>
                      <a:r>
                        <a:rPr lang="en-US" sz="900" u="none" strike="noStrike">
                          <a:effectLst/>
                        </a:rPr>
                        <a:t>Black Pepper (course)</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1000" u="none" strike="noStrike">
                          <a:effectLst/>
                        </a:rPr>
                        <a:t>0.50</a:t>
                      </a:r>
                      <a:endParaRPr lang="en-US" sz="1000" b="0" i="0" u="none" strike="noStrike">
                        <a:solidFill>
                          <a:srgbClr val="0000FF"/>
                        </a:solidFill>
                        <a:effectLst/>
                        <a:latin typeface="Helv"/>
                      </a:endParaRPr>
                    </a:p>
                  </a:txBody>
                  <a:tcPr marL="8098" marR="8098" marT="8098" marB="0" anchor="b"/>
                </a:tc>
                <a:tc vMerge="1">
                  <a:txBody>
                    <a:bodyPr/>
                    <a:lstStyle/>
                    <a:p>
                      <a:endParaRPr lang="en-US"/>
                    </a:p>
                  </a:txBody>
                  <a:tcPr/>
                </a:tc>
                <a:tc>
                  <a:txBody>
                    <a:bodyPr/>
                    <a:lstStyle/>
                    <a:p>
                      <a:pPr algn="l" fontAlgn="b"/>
                      <a:r>
                        <a:rPr lang="en-US" sz="1000" u="none" strike="noStrike">
                          <a:effectLst/>
                        </a:rPr>
                        <a:t>$7.72</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3.86</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204437222"/>
                  </a:ext>
                </a:extLst>
              </a:tr>
              <a:tr h="170062">
                <a:tc>
                  <a:txBody>
                    <a:bodyPr/>
                    <a:lstStyle/>
                    <a:p>
                      <a:pPr algn="l" fontAlgn="b"/>
                      <a:r>
                        <a:rPr lang="en-US" sz="900" u="none" strike="noStrike">
                          <a:effectLst/>
                        </a:rPr>
                        <a:t>Granulated Onion</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1000" u="none" strike="noStrike" dirty="0">
                          <a:effectLst/>
                        </a:rPr>
                        <a:t>0.09</a:t>
                      </a:r>
                      <a:endParaRPr lang="en-US" sz="1000" b="0" i="0" u="none" strike="noStrike" dirty="0">
                        <a:solidFill>
                          <a:srgbClr val="0000FF"/>
                        </a:solidFill>
                        <a:effectLst/>
                        <a:latin typeface="Helv"/>
                      </a:endParaRPr>
                    </a:p>
                  </a:txBody>
                  <a:tcPr marL="8098" marR="8098" marT="8098" marB="0" anchor="b"/>
                </a:tc>
                <a:tc vMerge="1">
                  <a:txBody>
                    <a:bodyPr/>
                    <a:lstStyle/>
                    <a:p>
                      <a:endParaRPr lang="en-US"/>
                    </a:p>
                  </a:txBody>
                  <a:tcPr/>
                </a:tc>
                <a:tc>
                  <a:txBody>
                    <a:bodyPr/>
                    <a:lstStyle/>
                    <a:p>
                      <a:pPr algn="l" fontAlgn="b"/>
                      <a:r>
                        <a:rPr lang="en-US" sz="1000" u="none" strike="noStrike">
                          <a:effectLst/>
                        </a:rPr>
                        <a:t>$3.46</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0.31</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71334468"/>
                  </a:ext>
                </a:extLst>
              </a:tr>
              <a:tr h="170062">
                <a:tc>
                  <a:txBody>
                    <a:bodyPr/>
                    <a:lstStyle/>
                    <a:p>
                      <a:pPr algn="l" fontAlgn="b"/>
                      <a:r>
                        <a:rPr lang="en-US" sz="900" u="none" strike="noStrike">
                          <a:effectLst/>
                        </a:rPr>
                        <a:t>Granulated Garlic</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1000" u="none" strike="noStrike">
                          <a:effectLst/>
                        </a:rPr>
                        <a:t>0.09</a:t>
                      </a:r>
                      <a:endParaRPr lang="en-US" sz="1000" b="0" i="0" u="none" strike="noStrike">
                        <a:solidFill>
                          <a:srgbClr val="0000FF"/>
                        </a:solidFill>
                        <a:effectLst/>
                        <a:latin typeface="Helv"/>
                      </a:endParaRPr>
                    </a:p>
                  </a:txBody>
                  <a:tcPr marL="8098" marR="8098" marT="8098" marB="0" anchor="b"/>
                </a:tc>
                <a:tc vMerge="1">
                  <a:txBody>
                    <a:bodyPr/>
                    <a:lstStyle/>
                    <a:p>
                      <a:endParaRPr lang="en-US"/>
                    </a:p>
                  </a:txBody>
                  <a:tcPr/>
                </a:tc>
                <a:tc>
                  <a:txBody>
                    <a:bodyPr/>
                    <a:lstStyle/>
                    <a:p>
                      <a:pPr algn="l" fontAlgn="b"/>
                      <a:r>
                        <a:rPr lang="en-US" sz="1000" u="none" strike="noStrike">
                          <a:effectLst/>
                        </a:rPr>
                        <a:t>$6.70</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0.60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662826626"/>
                  </a:ext>
                </a:extLst>
              </a:tr>
              <a:tr h="170062">
                <a:tc>
                  <a:txBody>
                    <a:bodyPr/>
                    <a:lstStyle/>
                    <a:p>
                      <a:pPr algn="l" fontAlgn="b"/>
                      <a:r>
                        <a:rPr lang="en-US" sz="900" u="none" strike="noStrike">
                          <a:effectLst/>
                        </a:rPr>
                        <a:t>Sodium Erythorbate</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1000" u="none" strike="noStrike" dirty="0">
                          <a:effectLst/>
                        </a:rPr>
                        <a:t>0.05</a:t>
                      </a:r>
                      <a:endParaRPr lang="en-US" sz="1000" b="0" i="0" u="none" strike="noStrike" dirty="0">
                        <a:solidFill>
                          <a:srgbClr val="0000FF"/>
                        </a:solidFill>
                        <a:effectLst/>
                        <a:latin typeface="Helv"/>
                      </a:endParaRPr>
                    </a:p>
                  </a:txBody>
                  <a:tcPr marL="8098" marR="8098" marT="8098" marB="0" anchor="b"/>
                </a:tc>
                <a:tc vMerge="1">
                  <a:txBody>
                    <a:bodyPr/>
                    <a:lstStyle/>
                    <a:p>
                      <a:endParaRPr lang="en-US"/>
                    </a:p>
                  </a:txBody>
                  <a:tcPr/>
                </a:tc>
                <a:tc>
                  <a:txBody>
                    <a:bodyPr/>
                    <a:lstStyle/>
                    <a:p>
                      <a:pPr algn="l" fontAlgn="b"/>
                      <a:r>
                        <a:rPr lang="en-US" sz="1000" u="none" strike="noStrike">
                          <a:effectLst/>
                        </a:rPr>
                        <a:t>$3.34</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0.17</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3473024591"/>
                  </a:ext>
                </a:extLst>
              </a:tr>
              <a:tr h="170062">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1000" u="none" strike="noStrike" dirty="0">
                          <a:effectLst/>
                        </a:rPr>
                        <a:t> </a:t>
                      </a:r>
                      <a:endParaRPr lang="en-US" sz="1000" b="0" i="0" u="none" strike="noStrike" dirty="0">
                        <a:solidFill>
                          <a:srgbClr val="0000FF"/>
                        </a:solidFill>
                        <a:effectLst/>
                        <a:latin typeface="Helv"/>
                      </a:endParaRPr>
                    </a:p>
                  </a:txBody>
                  <a:tcPr marL="8098" marR="8098" marT="8098" marB="0" anchor="b"/>
                </a:tc>
                <a:tc vMerge="1">
                  <a:txBody>
                    <a:bodyPr/>
                    <a:lstStyle/>
                    <a:p>
                      <a:endParaRPr lang="en-US"/>
                    </a:p>
                  </a:txBody>
                  <a:tcPr/>
                </a:tc>
                <a:tc>
                  <a:txBody>
                    <a:bodyPr/>
                    <a:lstStyle/>
                    <a:p>
                      <a:pPr algn="l" fontAlgn="b"/>
                      <a:r>
                        <a:rPr lang="en-US" sz="1000" u="none" strike="noStrike">
                          <a:effectLst/>
                        </a:rPr>
                        <a:t>$0.00</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55439306"/>
                  </a:ext>
                </a:extLst>
              </a:tr>
              <a:tr h="170062">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1000" u="none" strike="noStrike">
                          <a:effectLst/>
                        </a:rPr>
                        <a:t>0.00</a:t>
                      </a:r>
                      <a:endParaRPr lang="en-US" sz="1000" b="0" i="0" u="none" strike="noStrike">
                        <a:solidFill>
                          <a:srgbClr val="0000FF"/>
                        </a:solidFill>
                        <a:effectLst/>
                        <a:latin typeface="Helv"/>
                      </a:endParaRPr>
                    </a:p>
                  </a:txBody>
                  <a:tcPr marL="8098" marR="8098" marT="8098" marB="0" anchor="b"/>
                </a:tc>
                <a:tc vMerge="1">
                  <a:txBody>
                    <a:bodyPr/>
                    <a:lstStyle/>
                    <a:p>
                      <a:endParaRPr lang="en-US"/>
                    </a:p>
                  </a:txBody>
                  <a:tcPr/>
                </a:tc>
                <a:tc>
                  <a:txBody>
                    <a:bodyPr/>
                    <a:lstStyle/>
                    <a:p>
                      <a:pPr algn="l" fontAlgn="b"/>
                      <a:r>
                        <a:rPr lang="en-US" sz="1000" u="none" strike="noStrike">
                          <a:effectLst/>
                        </a:rPr>
                        <a:t>$0.00</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491209936"/>
                  </a:ext>
                </a:extLst>
              </a:tr>
              <a:tr h="170062">
                <a:tc>
                  <a:txBody>
                    <a:bodyPr/>
                    <a:lstStyle/>
                    <a:p>
                      <a:pPr algn="l" fontAlgn="b"/>
                      <a:r>
                        <a:rPr lang="en-US" sz="900" u="none" strike="noStrike">
                          <a:effectLst/>
                        </a:rPr>
                        <a:t>Bromelain</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900" u="none" strike="noStrike" dirty="0">
                          <a:effectLst/>
                        </a:rPr>
                        <a:t>0.00</a:t>
                      </a:r>
                      <a:endParaRPr lang="en-US" sz="900" b="0" i="0" u="none" strike="noStrike" dirty="0">
                        <a:solidFill>
                          <a:srgbClr val="000000"/>
                        </a:solidFill>
                        <a:effectLst/>
                        <a:latin typeface="Calibri" panose="020F0502020204030204" pitchFamily="34" charset="0"/>
                      </a:endParaRPr>
                    </a:p>
                  </a:txBody>
                  <a:tcPr marL="8098" marR="8098" marT="8098" marB="0" anchor="b"/>
                </a:tc>
                <a:tc vMerge="1">
                  <a:txBody>
                    <a:bodyPr/>
                    <a:lstStyle/>
                    <a:p>
                      <a:endParaRPr lang="en-US"/>
                    </a:p>
                  </a:txBody>
                  <a:tcPr/>
                </a:tc>
                <a:tc>
                  <a:txBody>
                    <a:bodyPr/>
                    <a:lstStyle/>
                    <a:p>
                      <a:pPr algn="l" fontAlgn="b"/>
                      <a:r>
                        <a:rPr lang="en-US" sz="1000" u="none" strike="noStrike">
                          <a:effectLst/>
                        </a:rPr>
                        <a:t>$35.00</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149958578"/>
                  </a:ext>
                </a:extLst>
              </a:tr>
              <a:tr h="170062">
                <a:tc>
                  <a:txBody>
                    <a:bodyPr/>
                    <a:lstStyle/>
                    <a:p>
                      <a:pPr algn="l" fontAlgn="b"/>
                      <a:r>
                        <a:rPr lang="en-US" sz="900" u="none" strike="noStrike">
                          <a:effectLst/>
                        </a:rPr>
                        <a:t>Lemon Juice</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900" u="none" strike="noStrike" dirty="0">
                          <a:effectLst/>
                        </a:rPr>
                        <a:t>2.50</a:t>
                      </a:r>
                      <a:endParaRPr lang="en-US" sz="900" b="0" i="0" u="none" strike="noStrike" dirty="0">
                        <a:solidFill>
                          <a:srgbClr val="000000"/>
                        </a:solidFill>
                        <a:effectLst/>
                        <a:latin typeface="Calibri" panose="020F0502020204030204" pitchFamily="34" charset="0"/>
                      </a:endParaRPr>
                    </a:p>
                  </a:txBody>
                  <a:tcPr marL="8098" marR="8098" marT="8098" marB="0" anchor="b"/>
                </a:tc>
                <a:tc vMerge="1">
                  <a:txBody>
                    <a:bodyPr/>
                    <a:lstStyle/>
                    <a:p>
                      <a:endParaRPr lang="en-US"/>
                    </a:p>
                  </a:txBody>
                  <a:tcPr/>
                </a:tc>
                <a:tc>
                  <a:txBody>
                    <a:bodyPr/>
                    <a:lstStyle/>
                    <a:p>
                      <a:pPr algn="l" fontAlgn="b"/>
                      <a:r>
                        <a:rPr lang="en-US" sz="1000" u="none" strike="noStrike">
                          <a:effectLst/>
                        </a:rPr>
                        <a:t>$2.40</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6.00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363018432"/>
                  </a:ext>
                </a:extLst>
              </a:tr>
              <a:tr h="170062">
                <a:tc>
                  <a:txBody>
                    <a:bodyPr/>
                    <a:lstStyle/>
                    <a:p>
                      <a:pPr algn="l" fontAlgn="b"/>
                      <a:r>
                        <a:rPr lang="en-US" sz="900" u="none" strike="noStrike">
                          <a:effectLst/>
                        </a:rPr>
                        <a:t>Lime Juice</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900" u="none" strike="noStrike" dirty="0">
                          <a:effectLst/>
                        </a:rPr>
                        <a:t>0.00</a:t>
                      </a:r>
                      <a:endParaRPr lang="en-US" sz="900" b="0" i="0" u="none" strike="noStrike" dirty="0">
                        <a:solidFill>
                          <a:srgbClr val="000000"/>
                        </a:solidFill>
                        <a:effectLst/>
                        <a:latin typeface="Calibri" panose="020F0502020204030204" pitchFamily="34" charset="0"/>
                      </a:endParaRPr>
                    </a:p>
                  </a:txBody>
                  <a:tcPr marL="8098" marR="8098" marT="8098" marB="0" anchor="b"/>
                </a:tc>
                <a:tc vMerge="1">
                  <a:txBody>
                    <a:bodyPr/>
                    <a:lstStyle/>
                    <a:p>
                      <a:endParaRPr lang="en-US"/>
                    </a:p>
                  </a:txBody>
                  <a:tcPr/>
                </a:tc>
                <a:tc>
                  <a:txBody>
                    <a:bodyPr/>
                    <a:lstStyle/>
                    <a:p>
                      <a:pPr algn="l" fontAlgn="b"/>
                      <a:r>
                        <a:rPr lang="en-US" sz="1000" u="none" strike="noStrike">
                          <a:effectLst/>
                        </a:rPr>
                        <a:t>$2.72</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4280748197"/>
                  </a:ext>
                </a:extLst>
              </a:tr>
              <a:tr h="170062">
                <a:tc>
                  <a:txBody>
                    <a:bodyPr/>
                    <a:lstStyle/>
                    <a:p>
                      <a:pPr algn="l" fontAlgn="b"/>
                      <a:r>
                        <a:rPr lang="en-US" sz="900" u="none" strike="noStrike">
                          <a:effectLst/>
                        </a:rPr>
                        <a:t>Apple Cidar Vinegar</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900" u="none" strike="noStrike" dirty="0">
                          <a:effectLst/>
                        </a:rPr>
                        <a:t>2.50</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r" fontAlgn="b"/>
                      <a:r>
                        <a:rPr lang="en-US" sz="1000" u="none" strike="noStrike">
                          <a:effectLst/>
                        </a:rPr>
                        <a:t> </a:t>
                      </a:r>
                      <a:endParaRPr lang="en-US" sz="1000" b="0" i="0" u="none" strike="noStrike">
                        <a:solidFill>
                          <a:srgbClr val="0000FF"/>
                        </a:solidFill>
                        <a:effectLst/>
                        <a:latin typeface="Helv"/>
                      </a:endParaRPr>
                    </a:p>
                  </a:txBody>
                  <a:tcPr marL="8098" marR="8098" marT="8098" marB="0" anchor="b"/>
                </a:tc>
                <a:tc>
                  <a:txBody>
                    <a:bodyPr/>
                    <a:lstStyle/>
                    <a:p>
                      <a:pPr algn="l" fontAlgn="b"/>
                      <a:r>
                        <a:rPr lang="en-US" sz="1000" u="none" strike="noStrike">
                          <a:effectLst/>
                        </a:rPr>
                        <a:t>$4.37</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10.93</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3241060020"/>
                  </a:ext>
                </a:extLst>
              </a:tr>
              <a:tr h="170062">
                <a:tc>
                  <a:txBody>
                    <a:bodyPr/>
                    <a:lstStyle/>
                    <a:p>
                      <a:pPr algn="l" fontAlgn="b"/>
                      <a:r>
                        <a:rPr lang="en-US" sz="900" u="none" strike="noStrike">
                          <a:effectLst/>
                        </a:rPr>
                        <a:t>Pine Apple Juice</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1000" u="none" strike="noStrike" dirty="0">
                          <a:effectLst/>
                        </a:rPr>
                        <a:t> </a:t>
                      </a:r>
                      <a:endParaRPr lang="en-US" sz="1000" b="0" i="0" u="none" strike="noStrike" dirty="0">
                        <a:solidFill>
                          <a:srgbClr val="0000FF"/>
                        </a:solidFill>
                        <a:effectLst/>
                        <a:latin typeface="Helv"/>
                      </a:endParaRPr>
                    </a:p>
                  </a:txBody>
                  <a:tcPr marL="8098" marR="8098" marT="8098" marB="0" anchor="b"/>
                </a:tc>
                <a:tc>
                  <a:txBody>
                    <a:bodyPr/>
                    <a:lstStyle/>
                    <a:p>
                      <a:pPr algn="l" fontAlgn="b"/>
                      <a:r>
                        <a:rPr lang="en-US" sz="1000" u="none" strike="noStrike">
                          <a:effectLst/>
                        </a:rPr>
                        <a:t>$4.80</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179588934"/>
                  </a:ext>
                </a:extLst>
              </a:tr>
              <a:tr h="170062">
                <a:tc>
                  <a:txBody>
                    <a:bodyPr/>
                    <a:lstStyle/>
                    <a:p>
                      <a:pPr algn="l" fontAlgn="b"/>
                      <a:r>
                        <a:rPr lang="en-US" sz="900" u="none" strike="noStrike">
                          <a:effectLst/>
                        </a:rPr>
                        <a:t> </a:t>
                      </a:r>
                      <a:endParaRPr lang="en-US" sz="900" b="0" i="0" u="none" strike="noStrike">
                        <a:solidFill>
                          <a:srgbClr val="0000FF"/>
                        </a:solidFill>
                        <a:effectLst/>
                        <a:latin typeface="Cambria" panose="02040503050406030204" pitchFamily="18" charset="0"/>
                      </a:endParaRPr>
                    </a:p>
                  </a:txBody>
                  <a:tcPr marL="8098" marR="8098" marT="8098"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1000" u="none" strike="noStrike" dirty="0">
                          <a:effectLst/>
                        </a:rPr>
                        <a:t> </a:t>
                      </a:r>
                      <a:endParaRPr lang="en-US" sz="1000" b="0" i="0" u="none" strike="noStrike" dirty="0">
                        <a:solidFill>
                          <a:srgbClr val="0000FF"/>
                        </a:solidFill>
                        <a:effectLst/>
                        <a:latin typeface="Helv"/>
                      </a:endParaRPr>
                    </a:p>
                  </a:txBody>
                  <a:tcPr marL="8098" marR="8098" marT="8098" marB="0" anchor="b"/>
                </a:tc>
                <a:tc>
                  <a:txBody>
                    <a:bodyPr/>
                    <a:lstStyle/>
                    <a:p>
                      <a:pPr algn="l" fontAlgn="b"/>
                      <a:r>
                        <a:rPr lang="en-US" sz="1000" u="none" strike="noStrike">
                          <a:effectLst/>
                        </a:rPr>
                        <a:t>$0.00</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4041460235"/>
                  </a:ext>
                </a:extLst>
              </a:tr>
              <a:tr h="170062">
                <a:tc>
                  <a:txBody>
                    <a:bodyPr/>
                    <a:lstStyle/>
                    <a:p>
                      <a:pPr algn="l" fontAlgn="b"/>
                      <a:r>
                        <a:rPr lang="en-US" sz="900" u="none" strike="noStrike">
                          <a:effectLst/>
                        </a:rPr>
                        <a:t> </a:t>
                      </a:r>
                      <a:endParaRPr lang="en-US" sz="900" b="0" i="0" u="none" strike="noStrike">
                        <a:solidFill>
                          <a:srgbClr val="0000FF"/>
                        </a:solidFill>
                        <a:effectLst/>
                        <a:latin typeface="Cambria" panose="02040503050406030204" pitchFamily="18" charset="0"/>
                      </a:endParaRPr>
                    </a:p>
                  </a:txBody>
                  <a:tcPr marL="8098" marR="8098" marT="8098"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1000" u="none" strike="noStrike" dirty="0">
                          <a:effectLst/>
                        </a:rPr>
                        <a:t> </a:t>
                      </a:r>
                      <a:endParaRPr lang="en-US" sz="1000" b="0" i="0" u="none" strike="noStrike" dirty="0">
                        <a:solidFill>
                          <a:srgbClr val="0000FF"/>
                        </a:solidFill>
                        <a:effectLst/>
                        <a:latin typeface="Helv"/>
                      </a:endParaRPr>
                    </a:p>
                  </a:txBody>
                  <a:tcPr marL="8098" marR="8098" marT="8098" marB="0" anchor="b"/>
                </a:tc>
                <a:tc>
                  <a:txBody>
                    <a:bodyPr/>
                    <a:lstStyle/>
                    <a:p>
                      <a:pPr algn="l" fontAlgn="b"/>
                      <a:r>
                        <a:rPr lang="en-US" sz="1000" u="none" strike="noStrike">
                          <a:effectLst/>
                        </a:rPr>
                        <a:t>$0.00</a:t>
                      </a:r>
                      <a:endParaRPr lang="en-US" sz="1000" b="0" i="0" u="none" strike="noStrike">
                        <a:solidFill>
                          <a:srgbClr val="0000FF"/>
                        </a:solidFill>
                        <a:effectLst/>
                        <a:latin typeface="Helv"/>
                      </a:endParaRPr>
                    </a:p>
                  </a:txBody>
                  <a:tcPr marL="8098" marR="8098" marT="8098" marB="0" anchor="b"/>
                </a:tc>
                <a:tc>
                  <a:txBody>
                    <a:bodyPr/>
                    <a:lstStyle/>
                    <a:p>
                      <a:pPr algn="r" fontAlgn="b"/>
                      <a:r>
                        <a:rPr lang="en-US" sz="900" u="none" strike="noStrike">
                          <a:effectLst/>
                        </a:rPr>
                        <a:t>0.00</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3714765789"/>
                  </a:ext>
                </a:extLst>
              </a:tr>
              <a:tr h="170062">
                <a:tc>
                  <a:txBody>
                    <a:bodyPr/>
                    <a:lstStyle/>
                    <a:p>
                      <a:pPr algn="l"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l" fontAlgn="b"/>
                      <a:endParaRPr lang="en-US" sz="1000" b="0" i="0" u="none" strike="noStrike">
                        <a:solidFill>
                          <a:srgbClr val="0000FF"/>
                        </a:solidFill>
                        <a:effectLst/>
                        <a:latin typeface="Helv"/>
                      </a:endParaRPr>
                    </a:p>
                  </a:txBody>
                  <a:tcPr marL="8098" marR="8098" marT="8098" marB="0" anchor="b"/>
                </a:tc>
                <a:extLst>
                  <a:ext uri="{0D108BD9-81ED-4DB2-BD59-A6C34878D82A}">
                    <a16:rowId xmlns:a16="http://schemas.microsoft.com/office/drawing/2014/main" val="3553224132"/>
                  </a:ext>
                </a:extLst>
              </a:tr>
              <a:tr h="161964">
                <a:tc>
                  <a:txBody>
                    <a:bodyPr/>
                    <a:lstStyle/>
                    <a:p>
                      <a:pPr algn="l" fontAlgn="b"/>
                      <a:r>
                        <a:rPr lang="en-US" sz="900" u="none" strike="noStrike">
                          <a:effectLst/>
                        </a:rPr>
                        <a:t>Total Gross Weight</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900" u="none" strike="noStrike">
                          <a:effectLst/>
                        </a:rPr>
                        <a:t>127.98 </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l" fontAlgn="b"/>
                      <a:r>
                        <a:rPr lang="en-US" sz="900" u="none" strike="noStrike">
                          <a:effectLst/>
                        </a:rPr>
                        <a:t>Total Cost</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900" u="none" strike="noStrike">
                          <a:effectLst/>
                        </a:rPr>
                        <a:t>$448.14</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1896029125"/>
                  </a:ext>
                </a:extLst>
              </a:tr>
              <a:tr h="170062">
                <a:tc>
                  <a:txBody>
                    <a:bodyPr/>
                    <a:lstStyle/>
                    <a:p>
                      <a:pPr algn="l" fontAlgn="b"/>
                      <a:r>
                        <a:rPr lang="en-US" sz="900" u="none" strike="noStrike">
                          <a:effectLst/>
                        </a:rPr>
                        <a:t>Finished Product Weight</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900" u="none" strike="noStrike">
                          <a:effectLst/>
                        </a:rPr>
                        <a:t>70.40</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l" fontAlgn="b"/>
                      <a:r>
                        <a:rPr lang="en-US" sz="900" u="none" strike="noStrike">
                          <a:effectLst/>
                        </a:rPr>
                        <a:t>Cost Per Lb.</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900" u="none" strike="noStrike">
                          <a:effectLst/>
                        </a:rPr>
                        <a:t>$6.37</a:t>
                      </a:r>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735604280"/>
                  </a:ext>
                </a:extLst>
              </a:tr>
              <a:tr h="267240">
                <a:tc>
                  <a:txBody>
                    <a:bodyPr/>
                    <a:lstStyle/>
                    <a:p>
                      <a:pPr algn="l" fontAlgn="b"/>
                      <a:r>
                        <a:rPr lang="en-US" sz="2400" b="1" u="none" strike="noStrike" dirty="0">
                          <a:effectLst/>
                        </a:rPr>
                        <a:t>Yield</a:t>
                      </a:r>
                      <a:endParaRPr lang="en-US" sz="2400" b="1" i="0" u="none" strike="noStrike" dirty="0">
                        <a:solidFill>
                          <a:srgbClr val="000000"/>
                        </a:solidFill>
                        <a:effectLst/>
                        <a:latin typeface="Calibri" panose="020F0502020204030204" pitchFamily="34" charset="0"/>
                      </a:endParaRPr>
                    </a:p>
                  </a:txBody>
                  <a:tcPr marL="8098" marR="8098" marT="8098" marB="0" anchor="b"/>
                </a:tc>
                <a:tc>
                  <a:txBody>
                    <a:bodyPr/>
                    <a:lstStyle/>
                    <a:p>
                      <a:pPr algn="r" fontAlgn="b"/>
                      <a:r>
                        <a:rPr lang="en-US" sz="2400" b="1" u="none" strike="noStrike" dirty="0">
                          <a:effectLst/>
                        </a:rPr>
                        <a:t>55%</a:t>
                      </a:r>
                      <a:endParaRPr lang="en-US" sz="2400" b="1" i="0" u="none" strike="noStrike" dirty="0">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4212865139"/>
                  </a:ext>
                </a:extLst>
              </a:tr>
              <a:tr h="170062">
                <a:tc>
                  <a:txBody>
                    <a:bodyPr/>
                    <a:lstStyle/>
                    <a:p>
                      <a:pPr algn="l" fontAlgn="b"/>
                      <a:r>
                        <a:rPr lang="en-US" sz="900" u="none" strike="noStrike">
                          <a:effectLst/>
                        </a:rPr>
                        <a:t>Desired Mark UP</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4182417357"/>
                  </a:ext>
                </a:extLst>
              </a:tr>
              <a:tr h="170062">
                <a:tc>
                  <a:txBody>
                    <a:bodyPr/>
                    <a:lstStyle/>
                    <a:p>
                      <a:pPr algn="l" fontAlgn="b"/>
                      <a:r>
                        <a:rPr lang="en-US" sz="900" u="none" strike="noStrike">
                          <a:effectLst/>
                        </a:rPr>
                        <a:t>Retail Price</a:t>
                      </a:r>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r" fontAlgn="b"/>
                      <a:r>
                        <a:rPr lang="en-US" sz="900" u="none" strike="noStrike" dirty="0">
                          <a:effectLst/>
                        </a:rPr>
                        <a:t>$25.00</a:t>
                      </a:r>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3948901834"/>
                  </a:ext>
                </a:extLst>
              </a:tr>
              <a:tr h="161964">
                <a:tc>
                  <a:txBody>
                    <a:bodyPr/>
                    <a:lstStyle/>
                    <a:p>
                      <a:pPr algn="l"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8098" marR="8098" marT="8098"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8098" marR="8098" marT="8098" marB="0" anchor="b"/>
                </a:tc>
                <a:extLst>
                  <a:ext uri="{0D108BD9-81ED-4DB2-BD59-A6C34878D82A}">
                    <a16:rowId xmlns:a16="http://schemas.microsoft.com/office/drawing/2014/main" val="2122749067"/>
                  </a:ext>
                </a:extLst>
              </a:tr>
              <a:tr h="202454">
                <a:tc gridSpan="5">
                  <a:txBody>
                    <a:bodyPr/>
                    <a:lstStyle/>
                    <a:p>
                      <a:pPr algn="ctr" fontAlgn="b"/>
                      <a:r>
                        <a:rPr lang="en-US" sz="1200" b="1" u="none" strike="noStrike" dirty="0">
                          <a:effectLst/>
                        </a:rPr>
                        <a:t>Control Batch-Shelf Stable Jerky-Water Activity .68</a:t>
                      </a:r>
                      <a:endParaRPr lang="en-US" sz="1200" b="1" i="0" u="none" strike="noStrike" dirty="0">
                        <a:solidFill>
                          <a:srgbClr val="000000"/>
                        </a:solidFill>
                        <a:effectLst/>
                        <a:latin typeface="Calibri" panose="020F0502020204030204" pitchFamily="34" charset="0"/>
                      </a:endParaRPr>
                    </a:p>
                  </a:txBody>
                  <a:tcPr marL="8098" marR="8098" marT="8098"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22393913"/>
                  </a:ext>
                </a:extLst>
              </a:tr>
            </a:tbl>
          </a:graphicData>
        </a:graphic>
      </p:graphicFrame>
      <p:pic>
        <p:nvPicPr>
          <p:cNvPr id="5" name="Picture 4">
            <a:extLst>
              <a:ext uri="{FF2B5EF4-FFF2-40B4-BE49-F238E27FC236}">
                <a16:creationId xmlns:a16="http://schemas.microsoft.com/office/drawing/2014/main" id="{F69A60C1-274B-4167-B2DF-865877D87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8676" y="2525199"/>
            <a:ext cx="4029075" cy="2400300"/>
          </a:xfrm>
          <a:prstGeom prst="rect">
            <a:avLst/>
          </a:prstGeom>
        </p:spPr>
      </p:pic>
    </p:spTree>
    <p:extLst>
      <p:ext uri="{BB962C8B-B14F-4D97-AF65-F5344CB8AC3E}">
        <p14:creationId xmlns:p14="http://schemas.microsoft.com/office/powerpoint/2010/main" val="3047344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7620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Analysis</a:t>
            </a:r>
          </a:p>
        </p:txBody>
      </p:sp>
      <p:graphicFrame>
        <p:nvGraphicFramePr>
          <p:cNvPr id="4" name="Table 3">
            <a:extLst>
              <a:ext uri="{FF2B5EF4-FFF2-40B4-BE49-F238E27FC236}">
                <a16:creationId xmlns:a16="http://schemas.microsoft.com/office/drawing/2014/main" id="{38F2B62D-B844-4A4C-8F55-9A9577C430CF}"/>
              </a:ext>
            </a:extLst>
          </p:cNvPr>
          <p:cNvGraphicFramePr>
            <a:graphicFrameLocks noGrp="1"/>
          </p:cNvGraphicFramePr>
          <p:nvPr>
            <p:extLst>
              <p:ext uri="{D42A27DB-BD31-4B8C-83A1-F6EECF244321}">
                <p14:modId xmlns:p14="http://schemas.microsoft.com/office/powerpoint/2010/main" val="1337017320"/>
              </p:ext>
            </p:extLst>
          </p:nvPr>
        </p:nvGraphicFramePr>
        <p:xfrm>
          <a:off x="457200" y="2887121"/>
          <a:ext cx="7296150" cy="3291840"/>
        </p:xfrm>
        <a:graphic>
          <a:graphicData uri="http://schemas.openxmlformats.org/drawingml/2006/table">
            <a:tbl>
              <a:tblPr firstRow="1" bandRow="1">
                <a:tableStyleId>{5C22544A-7EE6-4342-B048-85BDC9FD1C3A}</a:tableStyleId>
              </a:tblPr>
              <a:tblGrid>
                <a:gridCol w="1459230">
                  <a:extLst>
                    <a:ext uri="{9D8B030D-6E8A-4147-A177-3AD203B41FA5}">
                      <a16:colId xmlns:a16="http://schemas.microsoft.com/office/drawing/2014/main" val="3535382931"/>
                    </a:ext>
                  </a:extLst>
                </a:gridCol>
                <a:gridCol w="1459230">
                  <a:extLst>
                    <a:ext uri="{9D8B030D-6E8A-4147-A177-3AD203B41FA5}">
                      <a16:colId xmlns:a16="http://schemas.microsoft.com/office/drawing/2014/main" val="3590472336"/>
                    </a:ext>
                  </a:extLst>
                </a:gridCol>
                <a:gridCol w="1459230">
                  <a:extLst>
                    <a:ext uri="{9D8B030D-6E8A-4147-A177-3AD203B41FA5}">
                      <a16:colId xmlns:a16="http://schemas.microsoft.com/office/drawing/2014/main" val="159031104"/>
                    </a:ext>
                  </a:extLst>
                </a:gridCol>
                <a:gridCol w="1459230">
                  <a:extLst>
                    <a:ext uri="{9D8B030D-6E8A-4147-A177-3AD203B41FA5}">
                      <a16:colId xmlns:a16="http://schemas.microsoft.com/office/drawing/2014/main" val="2950527184"/>
                    </a:ext>
                  </a:extLst>
                </a:gridCol>
                <a:gridCol w="1459230">
                  <a:extLst>
                    <a:ext uri="{9D8B030D-6E8A-4147-A177-3AD203B41FA5}">
                      <a16:colId xmlns:a16="http://schemas.microsoft.com/office/drawing/2014/main" val="4267023664"/>
                    </a:ext>
                  </a:extLst>
                </a:gridCol>
              </a:tblGrid>
              <a:tr h="660400">
                <a:tc>
                  <a:txBody>
                    <a:bodyPr/>
                    <a:lstStyle/>
                    <a:p>
                      <a:endParaRPr lang="en-US" sz="1400" dirty="0"/>
                    </a:p>
                  </a:txBody>
                  <a:tcPr/>
                </a:tc>
                <a:tc>
                  <a:txBody>
                    <a:bodyPr/>
                    <a:lstStyle/>
                    <a:p>
                      <a:pPr algn="ctr"/>
                      <a:r>
                        <a:rPr lang="en-US" sz="1600" dirty="0"/>
                        <a:t>Beginning Weight</a:t>
                      </a:r>
                    </a:p>
                    <a:p>
                      <a:pPr algn="ctr"/>
                      <a:r>
                        <a:rPr lang="en-US" sz="1600" dirty="0"/>
                        <a:t>100# Meat plus Seasonings</a:t>
                      </a:r>
                    </a:p>
                  </a:txBody>
                  <a:tcPr/>
                </a:tc>
                <a:tc>
                  <a:txBody>
                    <a:bodyPr/>
                    <a:lstStyle/>
                    <a:p>
                      <a:pPr algn="ctr"/>
                      <a:r>
                        <a:rPr lang="en-US" sz="1600" dirty="0"/>
                        <a:t>Finished Weight </a:t>
                      </a:r>
                    </a:p>
                    <a:p>
                      <a:pPr algn="ctr"/>
                      <a:endParaRPr lang="en-US" sz="1600" dirty="0"/>
                    </a:p>
                    <a:p>
                      <a:pPr algn="ctr"/>
                      <a:r>
                        <a:rPr lang="en-US" sz="1600" dirty="0"/>
                        <a:t>After Cooking</a:t>
                      </a:r>
                    </a:p>
                  </a:txBody>
                  <a:tcPr/>
                </a:tc>
                <a:tc>
                  <a:txBody>
                    <a:bodyPr/>
                    <a:lstStyle/>
                    <a:p>
                      <a:pPr algn="ctr"/>
                      <a:r>
                        <a:rPr lang="en-US" sz="1600" dirty="0"/>
                        <a:t>Water Activity</a:t>
                      </a:r>
                    </a:p>
                  </a:txBody>
                  <a:tcPr/>
                </a:tc>
                <a:tc>
                  <a:txBody>
                    <a:bodyPr/>
                    <a:lstStyle/>
                    <a:p>
                      <a:pPr algn="ctr"/>
                      <a:r>
                        <a:rPr lang="en-US" sz="1600" dirty="0"/>
                        <a:t>Total Profit—</a:t>
                      </a:r>
                    </a:p>
                    <a:p>
                      <a:pPr algn="ctr"/>
                      <a:endParaRPr lang="en-US" sz="1600" dirty="0"/>
                    </a:p>
                    <a:p>
                      <a:pPr algn="ctr"/>
                      <a:r>
                        <a:rPr lang="en-US" sz="1600" dirty="0"/>
                        <a:t>Gross Profit at $25.00/Jerky Minus Cost</a:t>
                      </a:r>
                    </a:p>
                  </a:txBody>
                  <a:tcPr/>
                </a:tc>
                <a:extLst>
                  <a:ext uri="{0D108BD9-81ED-4DB2-BD59-A6C34878D82A}">
                    <a16:rowId xmlns:a16="http://schemas.microsoft.com/office/drawing/2014/main" val="1649137356"/>
                  </a:ext>
                </a:extLst>
              </a:tr>
              <a:tr h="660400">
                <a:tc>
                  <a:txBody>
                    <a:bodyPr/>
                    <a:lstStyle/>
                    <a:p>
                      <a:r>
                        <a:rPr lang="en-US" sz="1400" dirty="0"/>
                        <a:t>Control Batch</a:t>
                      </a:r>
                    </a:p>
                  </a:txBody>
                  <a:tcPr/>
                </a:tc>
                <a:tc>
                  <a:txBody>
                    <a:bodyPr/>
                    <a:lstStyle/>
                    <a:p>
                      <a:r>
                        <a:rPr lang="en-US" dirty="0"/>
                        <a:t>103.98</a:t>
                      </a:r>
                    </a:p>
                  </a:txBody>
                  <a:tcPr/>
                </a:tc>
                <a:tc>
                  <a:txBody>
                    <a:bodyPr/>
                    <a:lstStyle/>
                    <a:p>
                      <a:r>
                        <a:rPr lang="en-US" dirty="0"/>
                        <a:t>41.90</a:t>
                      </a:r>
                    </a:p>
                  </a:txBody>
                  <a:tcPr/>
                </a:tc>
                <a:tc>
                  <a:txBody>
                    <a:bodyPr/>
                    <a:lstStyle/>
                    <a:p>
                      <a:r>
                        <a:rPr lang="en-US" dirty="0"/>
                        <a:t>.74</a:t>
                      </a:r>
                    </a:p>
                  </a:txBody>
                  <a:tcPr/>
                </a:tc>
                <a:tc>
                  <a:txBody>
                    <a:bodyPr/>
                    <a:lstStyle/>
                    <a:p>
                      <a:r>
                        <a:rPr lang="en-US" dirty="0"/>
                        <a:t>$635.28</a:t>
                      </a:r>
                    </a:p>
                  </a:txBody>
                  <a:tcPr/>
                </a:tc>
                <a:extLst>
                  <a:ext uri="{0D108BD9-81ED-4DB2-BD59-A6C34878D82A}">
                    <a16:rowId xmlns:a16="http://schemas.microsoft.com/office/drawing/2014/main" val="3988638486"/>
                  </a:ext>
                </a:extLst>
              </a:tr>
              <a:tr h="660400">
                <a:tc>
                  <a:txBody>
                    <a:bodyPr/>
                    <a:lstStyle/>
                    <a:p>
                      <a:r>
                        <a:rPr lang="en-US" sz="1400" dirty="0"/>
                        <a:t>10% Sugar Batch</a:t>
                      </a:r>
                    </a:p>
                  </a:txBody>
                  <a:tcPr/>
                </a:tc>
                <a:tc>
                  <a:txBody>
                    <a:bodyPr/>
                    <a:lstStyle/>
                    <a:p>
                      <a:r>
                        <a:rPr lang="en-US" dirty="0"/>
                        <a:t>115.48</a:t>
                      </a:r>
                    </a:p>
                  </a:txBody>
                  <a:tcPr/>
                </a:tc>
                <a:tc>
                  <a:txBody>
                    <a:bodyPr/>
                    <a:lstStyle/>
                    <a:p>
                      <a:r>
                        <a:rPr lang="en-US" dirty="0"/>
                        <a:t>56.35</a:t>
                      </a:r>
                    </a:p>
                  </a:txBody>
                  <a:tcPr/>
                </a:tc>
                <a:tc>
                  <a:txBody>
                    <a:bodyPr/>
                    <a:lstStyle/>
                    <a:p>
                      <a:r>
                        <a:rPr lang="en-US" dirty="0"/>
                        <a:t>.78</a:t>
                      </a:r>
                    </a:p>
                  </a:txBody>
                  <a:tcPr/>
                </a:tc>
                <a:tc>
                  <a:txBody>
                    <a:bodyPr/>
                    <a:lstStyle/>
                    <a:p>
                      <a:r>
                        <a:rPr lang="en-US" dirty="0"/>
                        <a:t>$976.61</a:t>
                      </a:r>
                    </a:p>
                  </a:txBody>
                  <a:tcPr/>
                </a:tc>
                <a:extLst>
                  <a:ext uri="{0D108BD9-81ED-4DB2-BD59-A6C34878D82A}">
                    <a16:rowId xmlns:a16="http://schemas.microsoft.com/office/drawing/2014/main" val="2036848207"/>
                  </a:ext>
                </a:extLst>
              </a:tr>
              <a:tr h="660400">
                <a:tc>
                  <a:txBody>
                    <a:bodyPr/>
                    <a:lstStyle/>
                    <a:p>
                      <a:r>
                        <a:rPr lang="en-US" sz="1400" dirty="0"/>
                        <a:t>20% Sugar Batch</a:t>
                      </a:r>
                    </a:p>
                  </a:txBody>
                  <a:tcPr/>
                </a:tc>
                <a:tc>
                  <a:txBody>
                    <a:bodyPr/>
                    <a:lstStyle/>
                    <a:p>
                      <a:r>
                        <a:rPr lang="en-US" dirty="0"/>
                        <a:t>127.98</a:t>
                      </a:r>
                    </a:p>
                  </a:txBody>
                  <a:tcPr/>
                </a:tc>
                <a:tc>
                  <a:txBody>
                    <a:bodyPr/>
                    <a:lstStyle/>
                    <a:p>
                      <a:r>
                        <a:rPr lang="en-US" dirty="0"/>
                        <a:t>70.40</a:t>
                      </a:r>
                    </a:p>
                  </a:txBody>
                  <a:tcPr/>
                </a:tc>
                <a:tc>
                  <a:txBody>
                    <a:bodyPr/>
                    <a:lstStyle/>
                    <a:p>
                      <a:r>
                        <a:rPr lang="en-US" dirty="0"/>
                        <a:t>.68</a:t>
                      </a:r>
                    </a:p>
                  </a:txBody>
                  <a:tcPr/>
                </a:tc>
                <a:tc>
                  <a:txBody>
                    <a:bodyPr/>
                    <a:lstStyle/>
                    <a:p>
                      <a:r>
                        <a:rPr lang="en-US" dirty="0"/>
                        <a:t>$1311.86</a:t>
                      </a:r>
                    </a:p>
                  </a:txBody>
                  <a:tcPr/>
                </a:tc>
                <a:extLst>
                  <a:ext uri="{0D108BD9-81ED-4DB2-BD59-A6C34878D82A}">
                    <a16:rowId xmlns:a16="http://schemas.microsoft.com/office/drawing/2014/main" val="2746214096"/>
                  </a:ext>
                </a:extLst>
              </a:tr>
            </a:tbl>
          </a:graphicData>
        </a:graphic>
      </p:graphicFrame>
      <p:pic>
        <p:nvPicPr>
          <p:cNvPr id="8" name="Picture 7">
            <a:extLst>
              <a:ext uri="{FF2B5EF4-FFF2-40B4-BE49-F238E27FC236}">
                <a16:creationId xmlns:a16="http://schemas.microsoft.com/office/drawing/2014/main" id="{797C41D0-8763-47FB-83FA-F35AD76F7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04800"/>
            <a:ext cx="2438400" cy="2438400"/>
          </a:xfrm>
          <a:prstGeom prst="rect">
            <a:avLst/>
          </a:prstGeom>
        </p:spPr>
      </p:pic>
    </p:spTree>
    <p:extLst>
      <p:ext uri="{BB962C8B-B14F-4D97-AF65-F5344CB8AC3E}">
        <p14:creationId xmlns:p14="http://schemas.microsoft.com/office/powerpoint/2010/main" val="3681831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8077200" cy="1569660"/>
          </a:xfrm>
          <a:prstGeom prst="rect">
            <a:avLst/>
          </a:prstGeom>
          <a:noFill/>
        </p:spPr>
        <p:txBody>
          <a:bodyPr wrap="square" rtlCol="0">
            <a:spAutoFit/>
          </a:bodyPr>
          <a:lstStyle/>
          <a:p>
            <a:r>
              <a:rPr lang="en-US" sz="4800" b="1" dirty="0">
                <a:solidFill>
                  <a:srgbClr val="002060"/>
                </a:solidFill>
                <a:effectLst>
                  <a:outerShdw blurRad="38100" dist="38100" dir="2700000" algn="tl">
                    <a:srgbClr val="000000">
                      <a:alpha val="43137"/>
                    </a:srgbClr>
                  </a:outerShdw>
                </a:effectLst>
              </a:rPr>
              <a:t>Other Things you Can Do to Make Sure Your Product is Safe</a:t>
            </a:r>
          </a:p>
        </p:txBody>
      </p:sp>
      <p:sp>
        <p:nvSpPr>
          <p:cNvPr id="10" name="TextBox 9"/>
          <p:cNvSpPr txBox="1"/>
          <p:nvPr/>
        </p:nvSpPr>
        <p:spPr>
          <a:xfrm>
            <a:off x="533400" y="1981200"/>
            <a:ext cx="7010400" cy="3416320"/>
          </a:xfrm>
          <a:prstGeom prst="rect">
            <a:avLst/>
          </a:prstGeom>
          <a:noFill/>
        </p:spPr>
        <p:txBody>
          <a:bodyPr wrap="square" rtlCol="0">
            <a:spAutoFit/>
          </a:bodyPr>
          <a:lstStyle/>
          <a:p>
            <a:pPr marL="285750" indent="-285750">
              <a:buFont typeface="Wingdings" panose="05000000000000000000" pitchFamily="2" charset="2"/>
              <a:buChar char="q"/>
            </a:pPr>
            <a:r>
              <a:rPr lang="en-US" dirty="0"/>
              <a:t>Oxygen Absorbers</a:t>
            </a:r>
          </a:p>
          <a:p>
            <a:endParaRPr lang="en-US" dirty="0"/>
          </a:p>
          <a:p>
            <a:pPr marL="285750" indent="-285750">
              <a:buFont typeface="Wingdings" panose="05000000000000000000" pitchFamily="2" charset="2"/>
              <a:buChar char="q"/>
            </a:pPr>
            <a:r>
              <a:rPr lang="en-US" dirty="0"/>
              <a:t>Spray with Antimicrobial (Potassium Sorbate)</a:t>
            </a:r>
          </a:p>
          <a:p>
            <a:endParaRPr lang="en-US" dirty="0"/>
          </a:p>
          <a:p>
            <a:pPr marL="285750" indent="-285750">
              <a:buFont typeface="Wingdings" panose="05000000000000000000" pitchFamily="2" charset="2"/>
              <a:buChar char="q"/>
            </a:pPr>
            <a:r>
              <a:rPr lang="en-US" dirty="0"/>
              <a:t>Vacuum Sealing Packages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Gas Flushing Packages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ALWAYS Wear Sterile Gloves when working with Finished Product</a:t>
            </a:r>
          </a:p>
          <a:p>
            <a:endParaRPr lang="en-US" dirty="0"/>
          </a:p>
          <a:p>
            <a:pPr marL="285750" indent="-285750">
              <a:buFont typeface="Wingdings" panose="05000000000000000000" pitchFamily="2" charset="2"/>
              <a:buChar char="q"/>
            </a:pPr>
            <a:r>
              <a:rPr lang="en-US" dirty="0"/>
              <a:t>Time From Finish Cook to Packaging</a:t>
            </a:r>
          </a:p>
          <a:p>
            <a:endParaRPr lang="en-US" dirty="0"/>
          </a:p>
        </p:txBody>
      </p:sp>
    </p:spTree>
    <p:extLst>
      <p:ext uri="{BB962C8B-B14F-4D97-AF65-F5344CB8AC3E}">
        <p14:creationId xmlns:p14="http://schemas.microsoft.com/office/powerpoint/2010/main" val="20137906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Flavorings</a:t>
            </a:r>
          </a:p>
        </p:txBody>
      </p:sp>
      <p:pic>
        <p:nvPicPr>
          <p:cNvPr id="23556" name="Picture 4" descr="https://i.ytimg.com/vi/M_5yom5sQak/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5144542"/>
            <a:ext cx="2438400" cy="13837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3899" y="5502314"/>
            <a:ext cx="1447800" cy="369332"/>
          </a:xfrm>
          <a:prstGeom prst="rect">
            <a:avLst/>
          </a:prstGeom>
          <a:noFill/>
        </p:spPr>
        <p:txBody>
          <a:bodyPr wrap="square" rtlCol="0">
            <a:spAutoFit/>
          </a:bodyPr>
          <a:lstStyle/>
          <a:p>
            <a:r>
              <a:rPr lang="en-US" dirty="0">
                <a:solidFill>
                  <a:schemeClr val="bg1"/>
                </a:solidFill>
              </a:rPr>
              <a:t>Bacon Jerky</a:t>
            </a:r>
          </a:p>
        </p:txBody>
      </p:sp>
      <p:pic>
        <p:nvPicPr>
          <p:cNvPr id="23558" name="Picture 6" descr="http://www.jerkyemporium.com/images/originalbe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895004"/>
            <a:ext cx="5396965" cy="2667197"/>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ttp://jerkyfreaks.com/wp-content/uploads/2015/02/cracked-pepper-venis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563" y="1405311"/>
            <a:ext cx="2412471" cy="3618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5601" y="1981945"/>
            <a:ext cx="2317480" cy="1765200"/>
          </a:xfrm>
          <a:prstGeom prst="rect">
            <a:avLst/>
          </a:prstGeom>
        </p:spPr>
      </p:pic>
      <p:pic>
        <p:nvPicPr>
          <p:cNvPr id="23562" name="Picture 10" descr="https://cdn.shopify.com/s/files/1/0230/9433/products/IMG_0720_A_1024x1024.jpg?v=143330814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5940" y="1655878"/>
            <a:ext cx="27432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19746785">
            <a:off x="6420919" y="2216613"/>
            <a:ext cx="1143000" cy="369332"/>
          </a:xfrm>
          <a:prstGeom prst="rect">
            <a:avLst/>
          </a:prstGeom>
          <a:noFill/>
        </p:spPr>
        <p:txBody>
          <a:bodyPr wrap="square" rtlCol="0">
            <a:spAutoFit/>
          </a:bodyPr>
          <a:lstStyle/>
          <a:p>
            <a:r>
              <a:rPr lang="en-US" dirty="0">
                <a:solidFill>
                  <a:schemeClr val="bg1"/>
                </a:solidFill>
              </a:rPr>
              <a:t>Pork Jerky</a:t>
            </a:r>
          </a:p>
        </p:txBody>
      </p:sp>
      <p:pic>
        <p:nvPicPr>
          <p:cNvPr id="23564" name="Picture 12" descr="http://www.luciasorganicdogtreats.com/wp-content/uploads/2013/11/turkey-jerk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5941" y="109173"/>
            <a:ext cx="2743200" cy="13999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096000" y="469731"/>
            <a:ext cx="1481668" cy="381000"/>
          </a:xfrm>
          <a:prstGeom prst="rect">
            <a:avLst/>
          </a:prstGeom>
          <a:noFill/>
        </p:spPr>
        <p:txBody>
          <a:bodyPr wrap="square" rtlCol="0">
            <a:spAutoFit/>
          </a:bodyPr>
          <a:lstStyle/>
          <a:p>
            <a:r>
              <a:rPr lang="en-US" dirty="0">
                <a:solidFill>
                  <a:schemeClr val="bg1"/>
                </a:solidFill>
              </a:rPr>
              <a:t>Turkey Jerky</a:t>
            </a:r>
          </a:p>
        </p:txBody>
      </p:sp>
      <p:pic>
        <p:nvPicPr>
          <p:cNvPr id="23566" name="Picture 14" descr="http://cdn.shopify.com/s/files/1/0352/4465/products/jerky-strips-chicken-jerky-strips-1_2048x2048.jpeg?v=145192419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3561148" y="692366"/>
            <a:ext cx="1017354" cy="152928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563357" y="1239053"/>
            <a:ext cx="1012936" cy="369332"/>
          </a:xfrm>
          <a:prstGeom prst="rect">
            <a:avLst/>
          </a:prstGeom>
          <a:noFill/>
        </p:spPr>
        <p:txBody>
          <a:bodyPr wrap="square" rtlCol="0">
            <a:spAutoFit/>
          </a:bodyPr>
          <a:lstStyle/>
          <a:p>
            <a:r>
              <a:rPr lang="en-US" dirty="0">
                <a:solidFill>
                  <a:schemeClr val="bg1"/>
                </a:solidFill>
              </a:rPr>
              <a:t>CHICKEN</a:t>
            </a:r>
          </a:p>
        </p:txBody>
      </p:sp>
    </p:spTree>
    <p:extLst>
      <p:ext uri="{BB962C8B-B14F-4D97-AF65-F5344CB8AC3E}">
        <p14:creationId xmlns:p14="http://schemas.microsoft.com/office/powerpoint/2010/main" val="975591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715000"/>
            <a:ext cx="662614" cy="232857"/>
          </a:xfrm>
          <a:prstGeom prst="rect">
            <a:avLst/>
          </a:prstGeom>
        </p:spPr>
      </p:pic>
      <p:sp>
        <p:nvSpPr>
          <p:cNvPr id="3" name="TextBox 2"/>
          <p:cNvSpPr txBox="1"/>
          <p:nvPr/>
        </p:nvSpPr>
        <p:spPr>
          <a:xfrm rot="16200000">
            <a:off x="-2341095" y="1589965"/>
            <a:ext cx="7239000" cy="1938992"/>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Trouble Shooting-Mold</a:t>
            </a:r>
          </a:p>
        </p:txBody>
      </p:sp>
      <p:sp>
        <p:nvSpPr>
          <p:cNvPr id="12" name="TextBox 11"/>
          <p:cNvSpPr txBox="1"/>
          <p:nvPr/>
        </p:nvSpPr>
        <p:spPr>
          <a:xfrm>
            <a:off x="6096000" y="469731"/>
            <a:ext cx="1481668" cy="381000"/>
          </a:xfrm>
          <a:prstGeom prst="rect">
            <a:avLst/>
          </a:prstGeom>
          <a:noFill/>
        </p:spPr>
        <p:txBody>
          <a:bodyPr wrap="square" rtlCol="0">
            <a:spAutoFit/>
          </a:bodyPr>
          <a:lstStyle/>
          <a:p>
            <a:r>
              <a:rPr lang="en-US" dirty="0">
                <a:solidFill>
                  <a:schemeClr val="bg1"/>
                </a:solidFill>
              </a:rPr>
              <a:t>Turkey Jerky</a:t>
            </a:r>
          </a:p>
        </p:txBody>
      </p:sp>
      <p:sp>
        <p:nvSpPr>
          <p:cNvPr id="13" name="TextBox 12"/>
          <p:cNvSpPr txBox="1"/>
          <p:nvPr/>
        </p:nvSpPr>
        <p:spPr>
          <a:xfrm>
            <a:off x="3563357" y="1239053"/>
            <a:ext cx="1012936" cy="369332"/>
          </a:xfrm>
          <a:prstGeom prst="rect">
            <a:avLst/>
          </a:prstGeom>
          <a:noFill/>
        </p:spPr>
        <p:txBody>
          <a:bodyPr wrap="square" rtlCol="0">
            <a:spAutoFit/>
          </a:bodyPr>
          <a:lstStyle/>
          <a:p>
            <a:r>
              <a:rPr lang="en-US" dirty="0">
                <a:solidFill>
                  <a:schemeClr val="bg1"/>
                </a:solidFill>
              </a:rPr>
              <a:t>CHICKEN</a:t>
            </a:r>
          </a:p>
        </p:txBody>
      </p:sp>
      <p:pic>
        <p:nvPicPr>
          <p:cNvPr id="6" name="Picture 5">
            <a:extLst>
              <a:ext uri="{FF2B5EF4-FFF2-40B4-BE49-F238E27FC236}">
                <a16:creationId xmlns:a16="http://schemas.microsoft.com/office/drawing/2014/main" id="{A27684CC-8FC4-4031-BF83-15FA62B5F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0"/>
            <a:ext cx="5143500" cy="6858000"/>
          </a:xfrm>
          <a:prstGeom prst="rect">
            <a:avLst/>
          </a:prstGeom>
        </p:spPr>
      </p:pic>
    </p:spTree>
    <p:extLst>
      <p:ext uri="{BB962C8B-B14F-4D97-AF65-F5344CB8AC3E}">
        <p14:creationId xmlns:p14="http://schemas.microsoft.com/office/powerpoint/2010/main" val="25278641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715000"/>
            <a:ext cx="662614" cy="232857"/>
          </a:xfrm>
          <a:prstGeom prst="rect">
            <a:avLst/>
          </a:prstGeom>
        </p:spPr>
      </p:pic>
      <p:sp>
        <p:nvSpPr>
          <p:cNvPr id="3" name="TextBox 2"/>
          <p:cNvSpPr txBox="1"/>
          <p:nvPr/>
        </p:nvSpPr>
        <p:spPr>
          <a:xfrm>
            <a:off x="228599" y="69419"/>
            <a:ext cx="7239000" cy="1938992"/>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Trouble Shooting-Mold</a:t>
            </a:r>
          </a:p>
        </p:txBody>
      </p:sp>
      <p:sp>
        <p:nvSpPr>
          <p:cNvPr id="13" name="TextBox 12"/>
          <p:cNvSpPr txBox="1"/>
          <p:nvPr/>
        </p:nvSpPr>
        <p:spPr>
          <a:xfrm>
            <a:off x="3563357" y="1239053"/>
            <a:ext cx="1012936" cy="369332"/>
          </a:xfrm>
          <a:prstGeom prst="rect">
            <a:avLst/>
          </a:prstGeom>
          <a:noFill/>
        </p:spPr>
        <p:txBody>
          <a:bodyPr wrap="square" rtlCol="0">
            <a:spAutoFit/>
          </a:bodyPr>
          <a:lstStyle/>
          <a:p>
            <a:r>
              <a:rPr lang="en-US" dirty="0">
                <a:solidFill>
                  <a:schemeClr val="bg1"/>
                </a:solidFill>
              </a:rPr>
              <a:t>CHICKEN</a:t>
            </a:r>
          </a:p>
        </p:txBody>
      </p:sp>
      <p:pic>
        <p:nvPicPr>
          <p:cNvPr id="5" name="Picture 4">
            <a:extLst>
              <a:ext uri="{FF2B5EF4-FFF2-40B4-BE49-F238E27FC236}">
                <a16:creationId xmlns:a16="http://schemas.microsoft.com/office/drawing/2014/main" id="{AF52594A-8FDA-411F-9DBE-32AD16C9E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60" y="1949426"/>
            <a:ext cx="8005739" cy="5887297"/>
          </a:xfrm>
          <a:prstGeom prst="rect">
            <a:avLst/>
          </a:prstGeom>
        </p:spPr>
      </p:pic>
    </p:spTree>
    <p:extLst>
      <p:ext uri="{BB962C8B-B14F-4D97-AF65-F5344CB8AC3E}">
        <p14:creationId xmlns:p14="http://schemas.microsoft.com/office/powerpoint/2010/main" val="261738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Trouble Shooting</a:t>
            </a:r>
          </a:p>
        </p:txBody>
      </p:sp>
      <p:sp>
        <p:nvSpPr>
          <p:cNvPr id="12" name="TextBox 11"/>
          <p:cNvSpPr txBox="1"/>
          <p:nvPr/>
        </p:nvSpPr>
        <p:spPr>
          <a:xfrm>
            <a:off x="6096000" y="469731"/>
            <a:ext cx="1481668" cy="381000"/>
          </a:xfrm>
          <a:prstGeom prst="rect">
            <a:avLst/>
          </a:prstGeom>
          <a:noFill/>
        </p:spPr>
        <p:txBody>
          <a:bodyPr wrap="square" rtlCol="0">
            <a:spAutoFit/>
          </a:bodyPr>
          <a:lstStyle/>
          <a:p>
            <a:r>
              <a:rPr lang="en-US" dirty="0">
                <a:solidFill>
                  <a:schemeClr val="bg1"/>
                </a:solidFill>
              </a:rPr>
              <a:t>Turkey Jerky</a:t>
            </a:r>
          </a:p>
        </p:txBody>
      </p:sp>
      <p:sp>
        <p:nvSpPr>
          <p:cNvPr id="13" name="TextBox 12"/>
          <p:cNvSpPr txBox="1"/>
          <p:nvPr/>
        </p:nvSpPr>
        <p:spPr>
          <a:xfrm>
            <a:off x="3563357" y="1239053"/>
            <a:ext cx="1012936" cy="369332"/>
          </a:xfrm>
          <a:prstGeom prst="rect">
            <a:avLst/>
          </a:prstGeom>
          <a:noFill/>
        </p:spPr>
        <p:txBody>
          <a:bodyPr wrap="square" rtlCol="0">
            <a:spAutoFit/>
          </a:bodyPr>
          <a:lstStyle/>
          <a:p>
            <a:r>
              <a:rPr lang="en-US" dirty="0">
                <a:solidFill>
                  <a:schemeClr val="bg1"/>
                </a:solidFill>
              </a:rPr>
              <a:t>CHICKEN</a:t>
            </a:r>
          </a:p>
        </p:txBody>
      </p:sp>
      <p:sp>
        <p:nvSpPr>
          <p:cNvPr id="4" name="Rectangle 3">
            <a:extLst>
              <a:ext uri="{FF2B5EF4-FFF2-40B4-BE49-F238E27FC236}">
                <a16:creationId xmlns:a16="http://schemas.microsoft.com/office/drawing/2014/main" id="{8271A639-24BA-4FED-A8A8-CE3DB9063326}"/>
              </a:ext>
            </a:extLst>
          </p:cNvPr>
          <p:cNvSpPr/>
          <p:nvPr/>
        </p:nvSpPr>
        <p:spPr>
          <a:xfrm>
            <a:off x="457200" y="2458799"/>
            <a:ext cx="7696200" cy="1754326"/>
          </a:xfrm>
          <a:prstGeom prst="rect">
            <a:avLst/>
          </a:prstGeom>
        </p:spPr>
        <p:txBody>
          <a:bodyPr wrap="square">
            <a:spAutoFit/>
          </a:bodyPr>
          <a:lstStyle/>
          <a:p>
            <a:r>
              <a:rPr lang="en-US" b="1" dirty="0"/>
              <a:t>Salts or sugars</a:t>
            </a:r>
            <a:r>
              <a:rPr lang="en-US" dirty="0"/>
              <a:t> — If too much salt or sugar is used in the brine/marinade formula, then when the product is dried, these ingredients concentrate and at a critical moisture level crystalize on the surface of the product. Brine formulations yield about 9 to 20% ingredients in the dried jerky product. Those products that have above 10% ingredients tend to have more problems with film formation. Usually, this is caused by the extra sugar that is added, but not always.</a:t>
            </a:r>
          </a:p>
        </p:txBody>
      </p:sp>
    </p:spTree>
    <p:extLst>
      <p:ext uri="{BB962C8B-B14F-4D97-AF65-F5344CB8AC3E}">
        <p14:creationId xmlns:p14="http://schemas.microsoft.com/office/powerpoint/2010/main" val="4201407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Trouble Shooting</a:t>
            </a:r>
          </a:p>
        </p:txBody>
      </p:sp>
      <p:sp>
        <p:nvSpPr>
          <p:cNvPr id="12" name="TextBox 11"/>
          <p:cNvSpPr txBox="1"/>
          <p:nvPr/>
        </p:nvSpPr>
        <p:spPr>
          <a:xfrm>
            <a:off x="6096000" y="469731"/>
            <a:ext cx="1481668" cy="381000"/>
          </a:xfrm>
          <a:prstGeom prst="rect">
            <a:avLst/>
          </a:prstGeom>
          <a:noFill/>
        </p:spPr>
        <p:txBody>
          <a:bodyPr wrap="square" rtlCol="0">
            <a:spAutoFit/>
          </a:bodyPr>
          <a:lstStyle/>
          <a:p>
            <a:r>
              <a:rPr lang="en-US" dirty="0">
                <a:solidFill>
                  <a:schemeClr val="bg1"/>
                </a:solidFill>
              </a:rPr>
              <a:t>Turkey Jerky</a:t>
            </a:r>
          </a:p>
        </p:txBody>
      </p:sp>
      <p:sp>
        <p:nvSpPr>
          <p:cNvPr id="13" name="TextBox 12"/>
          <p:cNvSpPr txBox="1"/>
          <p:nvPr/>
        </p:nvSpPr>
        <p:spPr>
          <a:xfrm>
            <a:off x="3563357" y="1239053"/>
            <a:ext cx="1012936" cy="369332"/>
          </a:xfrm>
          <a:prstGeom prst="rect">
            <a:avLst/>
          </a:prstGeom>
          <a:noFill/>
        </p:spPr>
        <p:txBody>
          <a:bodyPr wrap="square" rtlCol="0">
            <a:spAutoFit/>
          </a:bodyPr>
          <a:lstStyle/>
          <a:p>
            <a:r>
              <a:rPr lang="en-US" dirty="0">
                <a:solidFill>
                  <a:schemeClr val="bg1"/>
                </a:solidFill>
              </a:rPr>
              <a:t>CHICKEN</a:t>
            </a:r>
          </a:p>
        </p:txBody>
      </p:sp>
      <p:sp>
        <p:nvSpPr>
          <p:cNvPr id="4" name="Rectangle 3">
            <a:extLst>
              <a:ext uri="{FF2B5EF4-FFF2-40B4-BE49-F238E27FC236}">
                <a16:creationId xmlns:a16="http://schemas.microsoft.com/office/drawing/2014/main" id="{8271A639-24BA-4FED-A8A8-CE3DB9063326}"/>
              </a:ext>
            </a:extLst>
          </p:cNvPr>
          <p:cNvSpPr/>
          <p:nvPr/>
        </p:nvSpPr>
        <p:spPr>
          <a:xfrm>
            <a:off x="381000" y="1389852"/>
            <a:ext cx="7696200" cy="1477328"/>
          </a:xfrm>
          <a:prstGeom prst="rect">
            <a:avLst/>
          </a:prstGeom>
        </p:spPr>
        <p:txBody>
          <a:bodyPr wrap="square">
            <a:spAutoFit/>
          </a:bodyPr>
          <a:lstStyle/>
          <a:p>
            <a:r>
              <a:rPr lang="en-US" b="1" dirty="0"/>
              <a:t>Tyrosine crystals</a:t>
            </a:r>
            <a:r>
              <a:rPr lang="en-US" dirty="0"/>
              <a:t> — Tyrosine, an amino acid, may be the problem. Just as tyrosine crystals form in cheese as it is dried, they can form on the surface of meat also. Usually this occurs more on the sliced surfaces of country-style hams and a solid white film that looks like slime or mold, but is actually tyrosine. I have no suggestions for solving this problem.</a:t>
            </a:r>
          </a:p>
        </p:txBody>
      </p:sp>
      <p:pic>
        <p:nvPicPr>
          <p:cNvPr id="6" name="Picture 5">
            <a:extLst>
              <a:ext uri="{FF2B5EF4-FFF2-40B4-BE49-F238E27FC236}">
                <a16:creationId xmlns:a16="http://schemas.microsoft.com/office/drawing/2014/main" id="{FC124B1E-38B3-4160-8D32-8644587E8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004" y="2586567"/>
            <a:ext cx="3787997" cy="4305300"/>
          </a:xfrm>
          <a:prstGeom prst="rect">
            <a:avLst/>
          </a:prstGeom>
        </p:spPr>
      </p:pic>
    </p:spTree>
    <p:extLst>
      <p:ext uri="{BB962C8B-B14F-4D97-AF65-F5344CB8AC3E}">
        <p14:creationId xmlns:p14="http://schemas.microsoft.com/office/powerpoint/2010/main" val="18215069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Trouble Shooting</a:t>
            </a:r>
          </a:p>
        </p:txBody>
      </p:sp>
      <p:sp>
        <p:nvSpPr>
          <p:cNvPr id="12" name="TextBox 11"/>
          <p:cNvSpPr txBox="1"/>
          <p:nvPr/>
        </p:nvSpPr>
        <p:spPr>
          <a:xfrm>
            <a:off x="6096000" y="469731"/>
            <a:ext cx="1481668" cy="381000"/>
          </a:xfrm>
          <a:prstGeom prst="rect">
            <a:avLst/>
          </a:prstGeom>
          <a:noFill/>
        </p:spPr>
        <p:txBody>
          <a:bodyPr wrap="square" rtlCol="0">
            <a:spAutoFit/>
          </a:bodyPr>
          <a:lstStyle/>
          <a:p>
            <a:r>
              <a:rPr lang="en-US" dirty="0">
                <a:solidFill>
                  <a:schemeClr val="bg1"/>
                </a:solidFill>
              </a:rPr>
              <a:t>Turkey Jerky</a:t>
            </a:r>
          </a:p>
        </p:txBody>
      </p:sp>
      <p:sp>
        <p:nvSpPr>
          <p:cNvPr id="13" name="TextBox 12"/>
          <p:cNvSpPr txBox="1"/>
          <p:nvPr/>
        </p:nvSpPr>
        <p:spPr>
          <a:xfrm>
            <a:off x="3563357" y="1239053"/>
            <a:ext cx="1012936" cy="369332"/>
          </a:xfrm>
          <a:prstGeom prst="rect">
            <a:avLst/>
          </a:prstGeom>
          <a:noFill/>
        </p:spPr>
        <p:txBody>
          <a:bodyPr wrap="square" rtlCol="0">
            <a:spAutoFit/>
          </a:bodyPr>
          <a:lstStyle/>
          <a:p>
            <a:r>
              <a:rPr lang="en-US" dirty="0">
                <a:solidFill>
                  <a:schemeClr val="bg1"/>
                </a:solidFill>
              </a:rPr>
              <a:t>CHICKEN</a:t>
            </a:r>
          </a:p>
        </p:txBody>
      </p:sp>
      <p:sp>
        <p:nvSpPr>
          <p:cNvPr id="4" name="Rectangle 3">
            <a:extLst>
              <a:ext uri="{FF2B5EF4-FFF2-40B4-BE49-F238E27FC236}">
                <a16:creationId xmlns:a16="http://schemas.microsoft.com/office/drawing/2014/main" id="{8271A639-24BA-4FED-A8A8-CE3DB9063326}"/>
              </a:ext>
            </a:extLst>
          </p:cNvPr>
          <p:cNvSpPr/>
          <p:nvPr/>
        </p:nvSpPr>
        <p:spPr>
          <a:xfrm>
            <a:off x="457199" y="2820650"/>
            <a:ext cx="7696200" cy="1200329"/>
          </a:xfrm>
          <a:prstGeom prst="rect">
            <a:avLst/>
          </a:prstGeom>
        </p:spPr>
        <p:txBody>
          <a:bodyPr wrap="square">
            <a:spAutoFit/>
          </a:bodyPr>
          <a:lstStyle/>
          <a:p>
            <a:r>
              <a:rPr lang="en-US" b="1" dirty="0"/>
              <a:t>Sodium nitrite</a:t>
            </a:r>
            <a:r>
              <a:rPr lang="en-US" dirty="0"/>
              <a:t> — Some processors have reported that sodium nitrite precipitates on the surface of jerky if “hard” water with excessive amounts of iron is used to formulate brine. This would appear as a white film and would be rare, but possible.</a:t>
            </a:r>
          </a:p>
        </p:txBody>
      </p:sp>
    </p:spTree>
    <p:extLst>
      <p:ext uri="{BB962C8B-B14F-4D97-AF65-F5344CB8AC3E}">
        <p14:creationId xmlns:p14="http://schemas.microsoft.com/office/powerpoint/2010/main" val="246971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Trouble Shooting</a:t>
            </a:r>
          </a:p>
        </p:txBody>
      </p:sp>
      <p:sp>
        <p:nvSpPr>
          <p:cNvPr id="12" name="TextBox 11"/>
          <p:cNvSpPr txBox="1"/>
          <p:nvPr/>
        </p:nvSpPr>
        <p:spPr>
          <a:xfrm>
            <a:off x="6096000" y="469731"/>
            <a:ext cx="1481668" cy="381000"/>
          </a:xfrm>
          <a:prstGeom prst="rect">
            <a:avLst/>
          </a:prstGeom>
          <a:noFill/>
        </p:spPr>
        <p:txBody>
          <a:bodyPr wrap="square" rtlCol="0">
            <a:spAutoFit/>
          </a:bodyPr>
          <a:lstStyle/>
          <a:p>
            <a:r>
              <a:rPr lang="en-US" dirty="0">
                <a:solidFill>
                  <a:schemeClr val="bg1"/>
                </a:solidFill>
              </a:rPr>
              <a:t>Turkey Jerky</a:t>
            </a:r>
          </a:p>
        </p:txBody>
      </p:sp>
      <p:sp>
        <p:nvSpPr>
          <p:cNvPr id="13" name="TextBox 12"/>
          <p:cNvSpPr txBox="1"/>
          <p:nvPr/>
        </p:nvSpPr>
        <p:spPr>
          <a:xfrm>
            <a:off x="3563357" y="1239053"/>
            <a:ext cx="1012936" cy="369332"/>
          </a:xfrm>
          <a:prstGeom prst="rect">
            <a:avLst/>
          </a:prstGeom>
          <a:noFill/>
        </p:spPr>
        <p:txBody>
          <a:bodyPr wrap="square" rtlCol="0">
            <a:spAutoFit/>
          </a:bodyPr>
          <a:lstStyle/>
          <a:p>
            <a:r>
              <a:rPr lang="en-US" dirty="0">
                <a:solidFill>
                  <a:schemeClr val="bg1"/>
                </a:solidFill>
              </a:rPr>
              <a:t>CHICKEN</a:t>
            </a:r>
          </a:p>
        </p:txBody>
      </p:sp>
      <p:sp>
        <p:nvSpPr>
          <p:cNvPr id="4" name="Rectangle 3">
            <a:extLst>
              <a:ext uri="{FF2B5EF4-FFF2-40B4-BE49-F238E27FC236}">
                <a16:creationId xmlns:a16="http://schemas.microsoft.com/office/drawing/2014/main" id="{8271A639-24BA-4FED-A8A8-CE3DB9063326}"/>
              </a:ext>
            </a:extLst>
          </p:cNvPr>
          <p:cNvSpPr/>
          <p:nvPr/>
        </p:nvSpPr>
        <p:spPr>
          <a:xfrm>
            <a:off x="381000" y="2971674"/>
            <a:ext cx="7696200" cy="923330"/>
          </a:xfrm>
          <a:prstGeom prst="rect">
            <a:avLst/>
          </a:prstGeom>
        </p:spPr>
        <p:txBody>
          <a:bodyPr wrap="square">
            <a:spAutoFit/>
          </a:bodyPr>
          <a:lstStyle/>
          <a:p>
            <a:r>
              <a:rPr lang="en-US" b="1" dirty="0"/>
              <a:t>Jerky too dry</a:t>
            </a:r>
            <a:r>
              <a:rPr lang="en-US" dirty="0"/>
              <a:t> — If the jerky is dried excessively, concentrating the ingredients can sometimes cause crystallization of the ingredients and a white film on the surface. Back off on the drying cycle to see if this helps.</a:t>
            </a:r>
          </a:p>
        </p:txBody>
      </p:sp>
    </p:spTree>
    <p:extLst>
      <p:ext uri="{BB962C8B-B14F-4D97-AF65-F5344CB8AC3E}">
        <p14:creationId xmlns:p14="http://schemas.microsoft.com/office/powerpoint/2010/main" val="442763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Meat Preparation</a:t>
            </a:r>
          </a:p>
        </p:txBody>
      </p:sp>
      <p:pic>
        <p:nvPicPr>
          <p:cNvPr id="5126" name="Picture 6" descr="http://il2.picdn.net/shutterstock/videos/7220827/thum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371687"/>
            <a:ext cx="4109074" cy="242511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apjmeats.com/wp-content/uploads/Beef-Inside-Round-denud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371686"/>
            <a:ext cx="2667000" cy="252476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aht.seriouseats.com/images/20091211-salting-meat-strand-length-composi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076700"/>
            <a:ext cx="556260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7576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BD8BF-76CF-4C7E-B99D-E56D2F6077E0}"/>
              </a:ext>
            </a:extLst>
          </p:cNvPr>
          <p:cNvSpPr>
            <a:spLocks noGrp="1"/>
          </p:cNvSpPr>
          <p:nvPr>
            <p:ph type="title"/>
          </p:nvPr>
        </p:nvSpPr>
        <p:spPr/>
        <p:txBody>
          <a:bodyPr/>
          <a:lstStyle/>
          <a:p>
            <a:pPr algn="r"/>
            <a:r>
              <a:rPr lang="en-US" b="1" dirty="0"/>
              <a:t>MARKETING</a:t>
            </a:r>
          </a:p>
        </p:txBody>
      </p:sp>
      <p:pic>
        <p:nvPicPr>
          <p:cNvPr id="7" name="Picture 6">
            <a:extLst>
              <a:ext uri="{FF2B5EF4-FFF2-40B4-BE49-F238E27FC236}">
                <a16:creationId xmlns:a16="http://schemas.microsoft.com/office/drawing/2014/main" id="{14427468-84B3-4452-B210-6B56560C2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37" y="240770"/>
            <a:ext cx="4360843" cy="2883429"/>
          </a:xfrm>
          <a:prstGeom prst="rect">
            <a:avLst/>
          </a:prstGeom>
        </p:spPr>
      </p:pic>
      <p:pic>
        <p:nvPicPr>
          <p:cNvPr id="9" name="Picture 8">
            <a:extLst>
              <a:ext uri="{FF2B5EF4-FFF2-40B4-BE49-F238E27FC236}">
                <a16:creationId xmlns:a16="http://schemas.microsoft.com/office/drawing/2014/main" id="{F9CF28DF-76D7-4D7D-BA0A-2D8A9EFF5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067" y="3276600"/>
            <a:ext cx="5715000" cy="3517900"/>
          </a:xfrm>
          <a:prstGeom prst="rect">
            <a:avLst/>
          </a:prstGeom>
        </p:spPr>
      </p:pic>
    </p:spTree>
    <p:extLst>
      <p:ext uri="{BB962C8B-B14F-4D97-AF65-F5344CB8AC3E}">
        <p14:creationId xmlns:p14="http://schemas.microsoft.com/office/powerpoint/2010/main" val="765551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457200"/>
            <a:ext cx="7543800" cy="2593975"/>
          </a:xfrm>
        </p:spPr>
        <p:txBody>
          <a:bodyPr/>
          <a:lstStyle/>
          <a:p>
            <a:r>
              <a:rPr lang="en-US" sz="8800" dirty="0"/>
              <a:t>Are there Any Questions?</a:t>
            </a:r>
          </a:p>
        </p:txBody>
      </p:sp>
      <p:pic>
        <p:nvPicPr>
          <p:cNvPr id="8" name="Picture 7" descr="Color Scott Logo for Directory.jpg"/>
          <p:cNvPicPr>
            <a:picLocks noChangeAspect="1"/>
          </p:cNvPicPr>
          <p:nvPr/>
        </p:nvPicPr>
        <p:blipFill>
          <a:blip r:embed="rId2" cstate="print"/>
          <a:stretch>
            <a:fillRect/>
          </a:stretch>
        </p:blipFill>
        <p:spPr>
          <a:xfrm>
            <a:off x="8473125" y="5715000"/>
            <a:ext cx="653523" cy="229662"/>
          </a:xfrm>
          <a:prstGeom prst="rect">
            <a:avLst/>
          </a:prstGeom>
        </p:spPr>
      </p:pic>
      <p:pic>
        <p:nvPicPr>
          <p:cNvPr id="24580" name="Picture 4" descr="http://s.quickmeme.com/img/15/15b94d69c3b4ecd60e7a7aee09985b5f8e016936a2b88a4ae774a7be98555b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5" y="3886199"/>
            <a:ext cx="3810000" cy="28416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06C4D23-2237-405D-9652-F05756D1B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650" y="3162300"/>
            <a:ext cx="4318000" cy="3238500"/>
          </a:xfrm>
          <a:prstGeom prst="rect">
            <a:avLst/>
          </a:prstGeom>
        </p:spPr>
      </p:pic>
    </p:spTree>
    <p:extLst>
      <p:ext uri="{BB962C8B-B14F-4D97-AF65-F5344CB8AC3E}">
        <p14:creationId xmlns:p14="http://schemas.microsoft.com/office/powerpoint/2010/main" val="3115551166"/>
      </p:ext>
    </p:extLst>
  </p:cSld>
  <p:clrMapOvr>
    <a:masterClrMapping/>
  </p:clrMapOvr>
  <p:transition>
    <p:wipe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Seasoning Prep</a:t>
            </a:r>
          </a:p>
        </p:txBody>
      </p:sp>
      <p:pic>
        <p:nvPicPr>
          <p:cNvPr id="17410" name="Picture 2" descr="http://www.mill.com.tw/Templates/pic/season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176530"/>
            <a:ext cx="2933701" cy="19619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59367" y="1261218"/>
            <a:ext cx="3733800" cy="4801314"/>
          </a:xfrm>
          <a:prstGeom prst="rect">
            <a:avLst/>
          </a:prstGeom>
          <a:noFill/>
        </p:spPr>
        <p:txBody>
          <a:bodyPr wrap="square" rtlCol="0">
            <a:spAutoFit/>
          </a:bodyPr>
          <a:lstStyle/>
          <a:p>
            <a:pPr marL="285750" indent="-285750">
              <a:buFont typeface="Wingdings" panose="05000000000000000000" pitchFamily="2" charset="2"/>
              <a:buChar char="q"/>
            </a:pPr>
            <a:r>
              <a:rPr lang="en-US" dirty="0"/>
              <a:t>Add All Spices Except Sugar into Mixing Container</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Add 1 Gallons of Water Per 100lbs of Meat total</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Mix Spices and 1/2 Gallon of Water </a:t>
            </a:r>
            <a:r>
              <a:rPr lang="en-US" u="sng" dirty="0"/>
              <a:t>Thoroughly</a:t>
            </a:r>
            <a:r>
              <a:rPr lang="en-US" dirty="0"/>
              <a:t> with a Wisk</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Dissolve Sugar in a Separate Container with 1/2 Gallon of Water</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Combine all Seasoning, Sugar and Water into 1 Container and Mix</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Put into Mixer</a:t>
            </a:r>
          </a:p>
        </p:txBody>
      </p:sp>
    </p:spTree>
    <p:extLst>
      <p:ext uri="{BB962C8B-B14F-4D97-AF65-F5344CB8AC3E}">
        <p14:creationId xmlns:p14="http://schemas.microsoft.com/office/powerpoint/2010/main" val="343216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152400"/>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Mixing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228600"/>
            <a:ext cx="3606800" cy="6406816"/>
          </a:xfrm>
          <a:prstGeom prst="rect">
            <a:avLst/>
          </a:prstGeom>
        </p:spPr>
      </p:pic>
      <p:sp>
        <p:nvSpPr>
          <p:cNvPr id="10" name="TextBox 9"/>
          <p:cNvSpPr txBox="1"/>
          <p:nvPr/>
        </p:nvSpPr>
        <p:spPr>
          <a:xfrm>
            <a:off x="533400" y="1447800"/>
            <a:ext cx="3352800" cy="3139321"/>
          </a:xfrm>
          <a:prstGeom prst="rect">
            <a:avLst/>
          </a:prstGeom>
          <a:noFill/>
        </p:spPr>
        <p:txBody>
          <a:bodyPr wrap="square" rtlCol="0">
            <a:spAutoFit/>
          </a:bodyPr>
          <a:lstStyle/>
          <a:p>
            <a:pPr marL="285750" indent="-285750">
              <a:buFont typeface="Wingdings" panose="05000000000000000000" pitchFamily="2" charset="2"/>
              <a:buChar char="q"/>
            </a:pPr>
            <a:r>
              <a:rPr lang="en-US" dirty="0"/>
              <a:t>Mix All Ingredients in Mixer for 2-3 Minutes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Cure Overnight in the Cooler or go Directly to the Grinder for a Final Grind</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Final Grind Size Depends on Customer Preference</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Stuff</a:t>
            </a:r>
          </a:p>
        </p:txBody>
      </p:sp>
    </p:spTree>
    <p:extLst>
      <p:ext uri="{BB962C8B-B14F-4D97-AF65-F5344CB8AC3E}">
        <p14:creationId xmlns:p14="http://schemas.microsoft.com/office/powerpoint/2010/main" val="3935886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1949426"/>
            <a:ext cx="8153400" cy="1130348"/>
          </a:xfrm>
        </p:spPr>
        <p:txBody>
          <a:bodyPr>
            <a:noAutofit/>
          </a:bodyPr>
          <a:lstStyle/>
          <a:p>
            <a:pPr algn="ctr"/>
            <a:br>
              <a:rPr lang="en-US" b="1" dirty="0">
                <a:solidFill>
                  <a:srgbClr val="C00000"/>
                </a:solidFill>
                <a:effectLst>
                  <a:outerShdw blurRad="38100" dist="38100" dir="2700000" algn="tl">
                    <a:srgbClr val="000000">
                      <a:alpha val="43137"/>
                    </a:srgbClr>
                  </a:outerShdw>
                </a:effectLst>
              </a:rPr>
            </a:br>
            <a:endParaRPr lang="en-US" b="1" dirty="0">
              <a:solidFill>
                <a:srgbClr val="C00000"/>
              </a:solidFill>
              <a:effectLst>
                <a:outerShdw blurRad="38100" dist="38100" dir="2700000" algn="tl">
                  <a:srgbClr val="000000">
                    <a:alpha val="43137"/>
                  </a:srgbClr>
                </a:outerShdw>
              </a:effectLst>
            </a:endParaRPr>
          </a:p>
        </p:txBody>
      </p:sp>
      <p:pic>
        <p:nvPicPr>
          <p:cNvPr id="7" name="Picture 6" descr="Color Scott Logo for Directory.jpg"/>
          <p:cNvPicPr>
            <a:picLocks noChangeAspect="1"/>
          </p:cNvPicPr>
          <p:nvPr/>
        </p:nvPicPr>
        <p:blipFill>
          <a:blip r:embed="rId2" cstate="print"/>
          <a:stretch>
            <a:fillRect/>
          </a:stretch>
        </p:blipFill>
        <p:spPr>
          <a:xfrm>
            <a:off x="8481386" y="5946104"/>
            <a:ext cx="662614" cy="232857"/>
          </a:xfrm>
          <a:prstGeom prst="rect">
            <a:avLst/>
          </a:prstGeom>
        </p:spPr>
      </p:pic>
      <p:sp>
        <p:nvSpPr>
          <p:cNvPr id="3" name="TextBox 2"/>
          <p:cNvSpPr txBox="1"/>
          <p:nvPr/>
        </p:nvSpPr>
        <p:spPr>
          <a:xfrm>
            <a:off x="304800" y="36163"/>
            <a:ext cx="7239000"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rPr>
              <a:t>Stuffing</a:t>
            </a:r>
          </a:p>
        </p:txBody>
      </p:sp>
      <p:pic>
        <p:nvPicPr>
          <p:cNvPr id="15362" name="Picture 2" descr="http://ep.yimg.com/ay/yhst-18461728116681/all-around-jerky-maker-adapts-to-any-stuffer-grinder400-model-dkj-40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88706"/>
            <a:ext cx="2370197" cy="192144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i.ebayimg.com/images/g/AcMAAOxygPtS3GhD/s-l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73706"/>
            <a:ext cx="2387130"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i.ytimg.com/vi/CEieVE8w3fw/maxresdefaul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7374" y="3808511"/>
            <a:ext cx="5254625" cy="2955727"/>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gnowfglins-gnowfglins.netdna-ssl.com/blog/wp-content/uploads/2010/01/score-jerk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733" y="5118619"/>
            <a:ext cx="2353264" cy="16549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7" action="ppaction://hlinkfile"/>
          </p:cNvPr>
          <p:cNvPicPr>
            <a:picLocks noChangeAspect="1"/>
          </p:cNvPicPr>
          <p:nvPr/>
        </p:nvPicPr>
        <p:blipFill rotWithShape="1">
          <a:blip r:embed="rId8"/>
          <a:srcRect l="33856" t="20599" r="15743" b="22142"/>
          <a:stretch/>
        </p:blipFill>
        <p:spPr>
          <a:xfrm>
            <a:off x="3514244" y="244000"/>
            <a:ext cx="4313722" cy="3410851"/>
          </a:xfrm>
          <a:prstGeom prst="rect">
            <a:avLst/>
          </a:prstGeom>
          <a:ln>
            <a:noFill/>
          </a:ln>
          <a:effectLst>
            <a:softEdge rad="112500"/>
          </a:effectLst>
        </p:spPr>
      </p:pic>
    </p:spTree>
    <p:extLst>
      <p:ext uri="{BB962C8B-B14F-4D97-AF65-F5344CB8AC3E}">
        <p14:creationId xmlns:p14="http://schemas.microsoft.com/office/powerpoint/2010/main" val="10947598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11238</TotalTime>
  <Words>2106</Words>
  <Application>Microsoft Office PowerPoint</Application>
  <PresentationFormat>On-screen Show (4:3)</PresentationFormat>
  <Paragraphs>787</Paragraphs>
  <Slides>61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 CHRISTY</vt:lpstr>
      <vt:lpstr>Arial</vt:lpstr>
      <vt:lpstr>Calibri</vt:lpstr>
      <vt:lpstr>Cambria</vt:lpstr>
      <vt:lpstr>Helv</vt:lpstr>
      <vt:lpstr>Wingdings</vt:lpstr>
      <vt:lpstr>Adjacency</vt:lpstr>
      <vt:lpstr>Jerky Demonstration Montana 2019 </vt:lpstr>
      <vt:lpstr>History of Jerky </vt:lpstr>
      <vt:lpstr> </vt:lpstr>
      <vt:lpstr> </vt:lpstr>
      <vt:lpstr>Ground and Formed Jerky </vt:lpstr>
      <vt:lpstr>PowerPoint Presentation</vt:lpstr>
      <vt:lpstr> </vt:lpstr>
      <vt:lpstr> </vt:lpstr>
      <vt:lpstr> </vt:lpstr>
      <vt:lpstr> </vt:lpstr>
      <vt:lpstr>Smoking/Cooking Jerky</vt:lpstr>
      <vt:lpstr>Smoking/Cooking Jerky</vt:lpstr>
      <vt:lpstr> </vt:lpstr>
      <vt:lpstr>Whole Muscle Jerky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Finished Product</vt:lpstr>
      <vt:lpstr>Finished Product</vt:lpstr>
      <vt:lpstr>Finished Product</vt:lpstr>
      <vt:lpstr>Smoking/Cooking Jerky</vt:lpstr>
      <vt:lpstr>Smoking/Cooking Jerky</vt:lpstr>
      <vt:lpstr>Smoking/Cooking Jerky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MARKETING</vt:lpstr>
      <vt:lpstr>Are there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OLD WORLD TREAT LIKE NO OTHER</dc:title>
  <dc:creator>Dinger</dc:creator>
  <cp:lastModifiedBy>Stephanie Frohling</cp:lastModifiedBy>
  <cp:revision>168</cp:revision>
  <cp:lastPrinted>2016-03-30T12:36:05Z</cp:lastPrinted>
  <dcterms:created xsi:type="dcterms:W3CDTF">2013-03-10T10:19:56Z</dcterms:created>
  <dcterms:modified xsi:type="dcterms:W3CDTF">2021-05-01T14:19:06Z</dcterms:modified>
</cp:coreProperties>
</file>