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325" r:id="rId5"/>
    <p:sldId id="308" r:id="rId6"/>
    <p:sldId id="309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6" r:id="rId23"/>
    <p:sldId id="328" r:id="rId24"/>
    <p:sldId id="329" r:id="rId25"/>
  </p:sldIdLst>
  <p:sldSz cx="9144000" cy="6858000" type="screen4x3"/>
  <p:notesSz cx="6954838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4DC67BB-B93C-4BE6-BC99-C0661203DE79}">
          <p14:sldIdLst>
            <p14:sldId id="256"/>
            <p14:sldId id="257"/>
            <p14:sldId id="258"/>
            <p14:sldId id="325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6"/>
            <p14:sldId id="328"/>
            <p14:sldId id="329"/>
          </p14:sldIdLst>
        </p14:section>
        <p14:section name="Untitled Section" id="{FF2C6B50-BA40-4D5B-975B-55E46E1EE7B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2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78764" autoAdjust="0"/>
  </p:normalViewPr>
  <p:slideViewPr>
    <p:cSldViewPr>
      <p:cViewPr varScale="1">
        <p:scale>
          <a:sx n="57" d="100"/>
          <a:sy n="57" d="100"/>
        </p:scale>
        <p:origin x="177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8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E33E051-2E43-4BD0-A22C-491E61B1C1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4065" cy="466379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9596F2C-E054-4DCA-8B6C-E5150FA332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39264" y="0"/>
            <a:ext cx="3014065" cy="466379"/>
          </a:xfrm>
          <a:prstGeom prst="rect">
            <a:avLst/>
          </a:prstGeom>
        </p:spPr>
        <p:txBody>
          <a:bodyPr vert="horz" lIns="87910" tIns="43955" rIns="87910" bIns="43955" rtlCol="0"/>
          <a:lstStyle>
            <a:lvl1pPr algn="r">
              <a:defRPr sz="1200"/>
            </a:lvl1pPr>
          </a:lstStyle>
          <a:p>
            <a:fld id="{3F6CBAEC-7BA8-44E9-8ABE-F0FD48F0896B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4A578-785D-474D-84FF-9CF429CA0E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722"/>
            <a:ext cx="3014065" cy="466378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90660-4CB2-495E-9903-3430040C655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39264" y="8842722"/>
            <a:ext cx="3014065" cy="466378"/>
          </a:xfrm>
          <a:prstGeom prst="rect">
            <a:avLst/>
          </a:prstGeom>
        </p:spPr>
        <p:txBody>
          <a:bodyPr vert="horz" lIns="87910" tIns="43955" rIns="87910" bIns="43955" rtlCol="0" anchor="b"/>
          <a:lstStyle>
            <a:lvl1pPr algn="r">
              <a:defRPr sz="1200"/>
            </a:lvl1pPr>
          </a:lstStyle>
          <a:p>
            <a:fld id="{1CC92D70-52B2-4E0B-8A7C-B7B114473A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8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13293" cy="465929"/>
          </a:xfrm>
          <a:prstGeom prst="rect">
            <a:avLst/>
          </a:prstGeom>
        </p:spPr>
        <p:txBody>
          <a:bodyPr vert="horz" lIns="90616" tIns="45309" rIns="90616" bIns="4530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981" y="2"/>
            <a:ext cx="3013293" cy="465929"/>
          </a:xfrm>
          <a:prstGeom prst="rect">
            <a:avLst/>
          </a:prstGeom>
        </p:spPr>
        <p:txBody>
          <a:bodyPr vert="horz" lIns="90616" tIns="45309" rIns="90616" bIns="45309" rtlCol="0"/>
          <a:lstStyle>
            <a:lvl1pPr algn="r">
              <a:defRPr sz="1200"/>
            </a:lvl1pPr>
          </a:lstStyle>
          <a:p>
            <a:fld id="{2FE32B17-C8B5-46CE-8E11-55C8BFCF278B}" type="datetimeFigureOut">
              <a:rPr lang="en-US" smtClean="0"/>
              <a:pPr/>
              <a:t>4/19/2022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6913"/>
            <a:ext cx="4654550" cy="34909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16" tIns="45309" rIns="90616" bIns="4530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15" y="4422375"/>
            <a:ext cx="5564810" cy="4188622"/>
          </a:xfrm>
          <a:prstGeom prst="rect">
            <a:avLst/>
          </a:prstGeom>
        </p:spPr>
        <p:txBody>
          <a:bodyPr vert="horz" lIns="90616" tIns="45309" rIns="90616" bIns="4530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1593"/>
            <a:ext cx="3013293" cy="465929"/>
          </a:xfrm>
          <a:prstGeom prst="rect">
            <a:avLst/>
          </a:prstGeom>
        </p:spPr>
        <p:txBody>
          <a:bodyPr vert="horz" lIns="90616" tIns="45309" rIns="90616" bIns="4530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981" y="8841593"/>
            <a:ext cx="3013293" cy="465929"/>
          </a:xfrm>
          <a:prstGeom prst="rect">
            <a:avLst/>
          </a:prstGeom>
        </p:spPr>
        <p:txBody>
          <a:bodyPr vert="horz" lIns="90616" tIns="45309" rIns="90616" bIns="45309" rtlCol="0" anchor="b"/>
          <a:lstStyle>
            <a:lvl1pPr algn="r">
              <a:defRPr sz="1200"/>
            </a:lvl1pPr>
          </a:lstStyle>
          <a:p>
            <a:fld id="{B5A69E30-8462-41DA-B836-B4CC0C522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659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44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307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67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195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8504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2028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388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774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624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422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86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2430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97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1418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65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650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573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316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A69E30-8462-41DA-B836-B4CC0C5229D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105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791200"/>
            <a:ext cx="3048000" cy="705655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1143000" y="6248400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13284C"/>
                </a:solidFill>
                <a:latin typeface="Franklin Gothic Book"/>
                <a:cs typeface="Franklin Gothic Book"/>
              </a:rPr>
              <a:t>www.aamp.com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 baseline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7772400" cy="2689225"/>
          </a:xfrm>
        </p:spPr>
        <p:txBody>
          <a:bodyPr>
            <a:normAutofit fontScale="90000"/>
          </a:bodyPr>
          <a:lstStyle/>
          <a:p>
            <a:r>
              <a:rPr lang="en-US" dirty="0"/>
              <a:t>Best Business Practices</a:t>
            </a:r>
            <a:br>
              <a:rPr lang="en-US" dirty="0"/>
            </a:br>
            <a:r>
              <a:rPr lang="en-US" dirty="0"/>
              <a:t>Hiring and Retaining Employees</a:t>
            </a:r>
            <a:br>
              <a:rPr lang="en-US" dirty="0"/>
            </a:br>
            <a:br>
              <a:rPr lang="en-US" dirty="0"/>
            </a:br>
            <a:r>
              <a:rPr lang="en-US" sz="3600" b="0" dirty="0"/>
              <a:t>Chris Young</a:t>
            </a:r>
            <a:br>
              <a:rPr lang="en-US" sz="3600" b="0" dirty="0"/>
            </a:br>
            <a:r>
              <a:rPr lang="en-US" sz="3600" b="0" dirty="0"/>
              <a:t>AAMP Executive Director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 Do’s &amp;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3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sz="36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Avoid Questions Relating to Heritage and Religion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Where were you born?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Where is your accent from?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Are you a U.S. citizen?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Were your parents born in the U.S.?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Do you observe any holidays because of your religious affiliation or beliefs?</a:t>
            </a:r>
          </a:p>
          <a:p>
            <a:pPr marL="0" lvl="0" indent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102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 Do’s &amp;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3264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 </a:t>
            </a:r>
          </a:p>
          <a:p>
            <a:pPr marL="0" lvl="0" indent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r>
              <a:rPr lang="en-US" sz="3600" b="1" dirty="0">
                <a:solidFill>
                  <a:srgbClr val="00B050"/>
                </a:solidFill>
                <a:latin typeface="Franklin Gothic Book" panose="020B0503020102020204"/>
              </a:rPr>
              <a:t>Allowable Questions</a:t>
            </a:r>
          </a:p>
          <a:p>
            <a:pPr lvl="0">
              <a:defRPr/>
            </a:pPr>
            <a:r>
              <a:rPr lang="en-US" dirty="0">
                <a:solidFill>
                  <a:srgbClr val="00B050"/>
                </a:solidFill>
                <a:latin typeface="Franklin Gothic Book" panose="020B0503020102020204"/>
              </a:rPr>
              <a:t>Are you legally authorized to work in the U.S.? </a:t>
            </a:r>
          </a:p>
          <a:p>
            <a:pPr lvl="0">
              <a:defRPr/>
            </a:pPr>
            <a:r>
              <a:rPr lang="en-US" dirty="0">
                <a:solidFill>
                  <a:srgbClr val="00B050"/>
                </a:solidFill>
                <a:latin typeface="Franklin Gothic Book" panose="020B0503020102020204"/>
              </a:rPr>
              <a:t>This job requires working nights, rotating shifts, weekends, and holidays. Are you willing to do this?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62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 Do’s &amp;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3264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sz="36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Questions Relating to Age Are Off Limits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 “How much longer do you plan to work?  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“What are your retirement goals?”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“What year did you graduate from high school, college?”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“What year were you born?”</a:t>
            </a:r>
          </a:p>
          <a:p>
            <a:pPr marL="0" lvl="0" indent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r>
              <a:rPr lang="en-US" sz="3600" b="1" dirty="0">
                <a:solidFill>
                  <a:srgbClr val="00B050"/>
                </a:solidFill>
                <a:latin typeface="Franklin Gothic Book" panose="020B0503020102020204"/>
              </a:rPr>
              <a:t>Allowable Questions</a:t>
            </a:r>
          </a:p>
          <a:p>
            <a:pPr lvl="0">
              <a:defRPr/>
            </a:pPr>
            <a:r>
              <a:rPr lang="en-US" dirty="0">
                <a:solidFill>
                  <a:srgbClr val="00B050"/>
                </a:solidFill>
                <a:latin typeface="Franklin Gothic Book" panose="020B0503020102020204"/>
              </a:rPr>
              <a:t>What are your career goals?</a:t>
            </a:r>
          </a:p>
          <a:p>
            <a:pPr lvl="0">
              <a:defRPr/>
            </a:pPr>
            <a:endParaRPr lang="en-US" dirty="0">
              <a:solidFill>
                <a:srgbClr val="00B050"/>
              </a:solidFill>
              <a:latin typeface="Franklin Gothic Book" panose="020B0503020102020204"/>
            </a:endParaRPr>
          </a:p>
          <a:p>
            <a:pPr marL="0" lvl="0" indent="0">
              <a:buNone/>
              <a:defRPr/>
            </a:pPr>
            <a:r>
              <a:rPr lang="en-US" dirty="0">
                <a:latin typeface="Franklin Gothic Book" panose="020B0503020102020204"/>
              </a:rPr>
              <a:t>Tip: Federal law prohibits age discrimination against people over 40.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1872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Interview- Criminal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>
                <a:latin typeface="Franklin Gothic Book" panose="020B0503020102020204" pitchFamily="34" charset="0"/>
              </a:rPr>
              <a:t>EEOC has made “eliminating hiring barriers,” such as exclusion of candidates because of criminal history, a key priority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Must maintain confidentiality of criminal background information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Blanket exclusions because of criminal history prohibited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Must make individualized assessment:</a:t>
            </a:r>
          </a:p>
          <a:p>
            <a:pPr lvl="1"/>
            <a:r>
              <a:rPr lang="en-US" sz="2400" dirty="0">
                <a:latin typeface="Franklin Gothic Book" panose="020B0503020102020204" pitchFamily="34" charset="0"/>
              </a:rPr>
              <a:t>Nature/gravity of offense</a:t>
            </a:r>
          </a:p>
          <a:p>
            <a:pPr lvl="1"/>
            <a:r>
              <a:rPr lang="en-US" sz="2400" dirty="0">
                <a:latin typeface="Franklin Gothic Book" panose="020B0503020102020204" pitchFamily="34" charset="0"/>
              </a:rPr>
              <a:t>Time passed since offense</a:t>
            </a:r>
          </a:p>
          <a:p>
            <a:pPr lvl="1"/>
            <a:r>
              <a:rPr lang="en-US" sz="2400" dirty="0">
                <a:latin typeface="Franklin Gothic Book" panose="020B0503020102020204" pitchFamily="34" charset="0"/>
              </a:rPr>
              <a:t>Nature of job sought</a:t>
            </a:r>
          </a:p>
          <a:p>
            <a:r>
              <a:rPr lang="en-US" sz="2400" dirty="0">
                <a:latin typeface="Franklin Gothic Book" panose="020B0503020102020204" pitchFamily="34" charset="0"/>
              </a:rPr>
              <a:t>Individualized assessment and consistency key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17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Interview-Post Offer Med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latin typeface="Franklin Gothic Book" panose="020B0503020102020204" pitchFamily="34" charset="0"/>
              </a:rPr>
              <a:t>The ADA prohibits disability-related inquiries or medical exams before an offer of employment is made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However, an employer may condition a job offer on passing a post-offer medical exam/inquiry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Same medical exam/inquiry must be required of </a:t>
            </a:r>
            <a:r>
              <a:rPr lang="en-US" b="1" dirty="0">
                <a:latin typeface="Franklin Gothic Book" panose="020B0503020102020204" pitchFamily="34" charset="0"/>
              </a:rPr>
              <a:t>all</a:t>
            </a:r>
            <a:r>
              <a:rPr lang="en-US" dirty="0">
                <a:latin typeface="Franklin Gothic Book" panose="020B0503020102020204" pitchFamily="34" charset="0"/>
              </a:rPr>
              <a:t> employees in the </a:t>
            </a:r>
            <a:r>
              <a:rPr lang="en-US" b="1" dirty="0">
                <a:latin typeface="Franklin Gothic Book" panose="020B0503020102020204" pitchFamily="34" charset="0"/>
              </a:rPr>
              <a:t>same job category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If an individual is not hired based on medical exam/inquiry, reason(s) must be </a:t>
            </a:r>
            <a:r>
              <a:rPr lang="en-US" b="1" dirty="0">
                <a:latin typeface="Franklin Gothic Book" panose="020B0503020102020204" pitchFamily="34" charset="0"/>
              </a:rPr>
              <a:t>job-related</a:t>
            </a:r>
            <a:r>
              <a:rPr lang="en-US" dirty="0">
                <a:latin typeface="Franklin Gothic Book" panose="020B0503020102020204" pitchFamily="34" charset="0"/>
              </a:rPr>
              <a:t> and </a:t>
            </a:r>
            <a:r>
              <a:rPr lang="en-US" b="1" dirty="0">
                <a:latin typeface="Franklin Gothic Book" panose="020B0503020102020204" pitchFamily="34" charset="0"/>
              </a:rPr>
              <a:t>consistent with business necessity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095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Retaining Employees/Team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900" dirty="0"/>
              <a:t>“ Our Employees are our most valuable asset”</a:t>
            </a:r>
          </a:p>
          <a:p>
            <a:pPr marL="0" indent="0">
              <a:buNone/>
            </a:pPr>
            <a:endParaRPr lang="en-US" sz="3900" dirty="0"/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How many times have you heard this from an owner or manager of a business?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A growing shortage of qualified applicants makes this a reality for most employers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en-US" dirty="0"/>
              <a:t>Despite increasing difficulty recruiting &amp; retaining employees, little effort has been made by most employers to demonstrate they truly value those “assets”.</a:t>
            </a:r>
          </a:p>
          <a:p>
            <a:pPr marL="0" indent="0">
              <a:buNone/>
            </a:pPr>
            <a:r>
              <a:rPr lang="en-US" dirty="0"/>
              <a:t>  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034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Retaining Employees/Team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Money isn’t EVERYTHING!</a:t>
            </a:r>
          </a:p>
          <a:p>
            <a:pPr marL="0" indent="0">
              <a:buNone/>
            </a:pPr>
            <a:r>
              <a:rPr lang="en-US" dirty="0"/>
              <a:t>1. A recent survey shows that most managers &amp;   supervisors believe that what matters most to employees are tangible things like:</a:t>
            </a:r>
          </a:p>
          <a:p>
            <a:pPr marL="0" indent="0">
              <a:buNone/>
            </a:pPr>
            <a:r>
              <a:rPr lang="en-US" dirty="0"/>
              <a:t>     a. Wages</a:t>
            </a:r>
          </a:p>
          <a:p>
            <a:pPr marL="0" indent="0">
              <a:buNone/>
            </a:pPr>
            <a:r>
              <a:rPr lang="en-US" dirty="0"/>
              <a:t>     b. Benefits</a:t>
            </a:r>
          </a:p>
          <a:p>
            <a:pPr marL="0" indent="0">
              <a:buNone/>
            </a:pPr>
            <a:r>
              <a:rPr lang="en-US" dirty="0"/>
              <a:t>     c. Promotions 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98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Retaining Employees/Team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Money isn’t EVERYTHING!</a:t>
            </a:r>
          </a:p>
          <a:p>
            <a:pPr marL="0" indent="0">
              <a:buNone/>
            </a:pPr>
            <a:r>
              <a:rPr lang="en-US" dirty="0"/>
              <a:t>2. Contrary to that belief, studies have for years confirmed that what is most important to the majority of employees is:</a:t>
            </a:r>
          </a:p>
          <a:p>
            <a:pPr marL="0" indent="0">
              <a:buNone/>
            </a:pPr>
            <a:r>
              <a:rPr lang="en-US" dirty="0"/>
              <a:t>   a. a boss that genuinely cares about them</a:t>
            </a:r>
          </a:p>
          <a:p>
            <a:pPr marL="0" indent="0">
              <a:buNone/>
            </a:pPr>
            <a:r>
              <a:rPr lang="en-US" dirty="0"/>
              <a:t>   b. a boss that is fair</a:t>
            </a:r>
          </a:p>
          <a:p>
            <a:pPr marL="0" indent="0">
              <a:buNone/>
            </a:pPr>
            <a:r>
              <a:rPr lang="en-US" dirty="0"/>
              <a:t>   c. a boss that makes them feel a part of the company.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796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Retaining Employees/Team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do you create employee goodwill &amp; caring workplace culture?</a:t>
            </a:r>
          </a:p>
          <a:p>
            <a:pPr marL="514350" indent="-514350">
              <a:buAutoNum type="arabicPeriod"/>
            </a:pPr>
            <a:r>
              <a:rPr lang="en-US" dirty="0"/>
              <a:t>It is easier than you think.</a:t>
            </a:r>
          </a:p>
          <a:p>
            <a:pPr marL="0" indent="0">
              <a:buNone/>
            </a:pPr>
            <a:r>
              <a:rPr lang="en-US" dirty="0"/>
              <a:t>     a. Good morning, Thank you</a:t>
            </a:r>
          </a:p>
          <a:p>
            <a:pPr marL="0" indent="0">
              <a:buNone/>
            </a:pPr>
            <a:r>
              <a:rPr lang="en-US" dirty="0"/>
              <a:t>2. Be Sincere</a:t>
            </a:r>
          </a:p>
          <a:p>
            <a:pPr marL="0" indent="0">
              <a:buNone/>
            </a:pPr>
            <a:r>
              <a:rPr lang="en-US" dirty="0"/>
              <a:t>3. Every day make employees a paramount concern</a:t>
            </a:r>
          </a:p>
        </p:txBody>
      </p:sp>
    </p:spTree>
    <p:extLst>
      <p:ext uri="{BB962C8B-B14F-4D97-AF65-F5344CB8AC3E}">
        <p14:creationId xmlns:p14="http://schemas.microsoft.com/office/powerpoint/2010/main" val="32938271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Retaining Employees/Team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How do you create employee goodwill &amp; caring workplace culture?</a:t>
            </a:r>
          </a:p>
          <a:p>
            <a:pPr marL="0" indent="0">
              <a:buNone/>
            </a:pPr>
            <a:r>
              <a:rPr lang="en-US" dirty="0"/>
              <a:t>4. “There is nothing that I do that is more important than talking with our employees”. Quote from a man who built a fortune 500 company.      </a:t>
            </a:r>
          </a:p>
          <a:p>
            <a:pPr marL="0" indent="0">
              <a:buNone/>
            </a:pPr>
            <a:r>
              <a:rPr lang="en-US" dirty="0"/>
              <a:t>5. Invest the time- Hiring more employees is a waste of time if you cannot retain the ones you have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172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have all the workers gone?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#1 issue facing our industry is the lack of workers to fill a growing need.</a:t>
            </a:r>
          </a:p>
          <a:p>
            <a:pPr marL="0" indent="0">
              <a:buNone/>
            </a:pPr>
            <a:r>
              <a:rPr lang="en-US" dirty="0"/>
              <a:t>     1. Jobs in our Industry Require Hard Work.</a:t>
            </a:r>
          </a:p>
          <a:p>
            <a:pPr marL="0" indent="0">
              <a:buNone/>
            </a:pPr>
            <a:r>
              <a:rPr lang="en-US" dirty="0"/>
              <a:t>     2. Work Ethic has changed with time.</a:t>
            </a:r>
          </a:p>
          <a:p>
            <a:pPr marL="0" indent="0">
              <a:buNone/>
            </a:pPr>
            <a:r>
              <a:rPr lang="en-US" dirty="0"/>
              <a:t>     3. There’s a lot of competition for Workers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Retaining Employees/Team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How else can you show appreciation?</a:t>
            </a:r>
          </a:p>
          <a:p>
            <a:pPr marL="514350" indent="-514350">
              <a:buAutoNum type="arabicPeriod"/>
            </a:pPr>
            <a:r>
              <a:rPr lang="en-US" dirty="0"/>
              <a:t>Incentive programs</a:t>
            </a:r>
          </a:p>
          <a:p>
            <a:pPr marL="0" indent="0">
              <a:buNone/>
            </a:pPr>
            <a:r>
              <a:rPr lang="en-US" dirty="0"/>
              <a:t>      a. Low cost/ Big Dividends</a:t>
            </a:r>
          </a:p>
          <a:p>
            <a:pPr marL="514350" indent="-514350">
              <a:buAutoNum type="arabicPeriod" startAt="2"/>
            </a:pPr>
            <a:r>
              <a:rPr lang="en-US" dirty="0"/>
              <a:t>Small Gestures</a:t>
            </a:r>
          </a:p>
          <a:p>
            <a:pPr marL="0" indent="0">
              <a:buNone/>
            </a:pPr>
            <a:r>
              <a:rPr lang="en-US" dirty="0"/>
              <a:t>      a. Feed them</a:t>
            </a:r>
          </a:p>
          <a:p>
            <a:pPr marL="0" indent="0">
              <a:buNone/>
            </a:pPr>
            <a:r>
              <a:rPr lang="en-US" dirty="0"/>
              <a:t>      b. Time off</a:t>
            </a:r>
          </a:p>
          <a:p>
            <a:pPr marL="514350" indent="-514350">
              <a:buAutoNum type="arabicPeriod" startAt="3"/>
            </a:pPr>
            <a:r>
              <a:rPr lang="en-US" dirty="0"/>
              <a:t>Make Employees Team Members</a:t>
            </a:r>
          </a:p>
          <a:p>
            <a:pPr marL="0" indent="0">
              <a:buNone/>
            </a:pPr>
            <a:r>
              <a:rPr lang="en-US" dirty="0"/>
              <a:t>      a. Communicate important information</a:t>
            </a:r>
          </a:p>
        </p:txBody>
      </p:sp>
    </p:spTree>
    <p:extLst>
      <p:ext uri="{BB962C8B-B14F-4D97-AF65-F5344CB8AC3E}">
        <p14:creationId xmlns:p14="http://schemas.microsoft.com/office/powerpoint/2010/main" val="2930325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Retaining Employees/Team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090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How else can you show appreciation?</a:t>
            </a:r>
          </a:p>
          <a:p>
            <a:pPr marL="0" indent="0">
              <a:buNone/>
            </a:pPr>
            <a:r>
              <a:rPr lang="en-US" dirty="0"/>
              <a:t>Personal Experience- I ran a beef Jerky company for 18 years.</a:t>
            </a:r>
          </a:p>
          <a:p>
            <a:pPr marL="0" indent="0">
              <a:buNone/>
            </a:pPr>
            <a:r>
              <a:rPr lang="en-US" dirty="0"/>
              <a:t>Went from a handful of Employees to over 100 team members</a:t>
            </a:r>
          </a:p>
          <a:p>
            <a:pPr marL="0" indent="0">
              <a:buNone/>
            </a:pPr>
            <a:r>
              <a:rPr lang="en-US" dirty="0"/>
              <a:t>If a new hire lasted 30 days, we had a 90% retention rate.</a:t>
            </a:r>
          </a:p>
        </p:txBody>
      </p:sp>
    </p:spTree>
    <p:extLst>
      <p:ext uri="{BB962C8B-B14F-4D97-AF65-F5344CB8AC3E}">
        <p14:creationId xmlns:p14="http://schemas.microsoft.com/office/powerpoint/2010/main" val="2272277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389E141-163B-4D77-B25B-FA0D09B9FB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4"/>
          <a:stretch/>
        </p:blipFill>
        <p:spPr>
          <a:xfrm>
            <a:off x="482600" y="1676400"/>
            <a:ext cx="8178799" cy="364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989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D582D-375A-4057-B2FC-E77D57DA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law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AFBCE-A2C4-447B-8EE9-ADF2E1B2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OSHA</a:t>
            </a:r>
          </a:p>
          <a:p>
            <a:r>
              <a:rPr lang="en-US" dirty="0"/>
              <a:t>Hiring of Minors</a:t>
            </a:r>
          </a:p>
          <a:p>
            <a:r>
              <a:rPr lang="en-US" dirty="0"/>
              <a:t>Auditing- I-9 Forms Etc.</a:t>
            </a:r>
          </a:p>
          <a:p>
            <a:r>
              <a:rPr lang="en-US" dirty="0"/>
              <a:t>Donning &amp; Doffing</a:t>
            </a:r>
          </a:p>
          <a:p>
            <a:r>
              <a:rPr lang="en-US" dirty="0"/>
              <a:t>Job Interviews</a:t>
            </a:r>
          </a:p>
          <a:p>
            <a:r>
              <a:rPr lang="en-US" dirty="0"/>
              <a:t>Workplace Policies</a:t>
            </a:r>
          </a:p>
        </p:txBody>
      </p:sp>
    </p:spTree>
    <p:extLst>
      <p:ext uri="{BB962C8B-B14F-4D97-AF65-F5344CB8AC3E}">
        <p14:creationId xmlns:p14="http://schemas.microsoft.com/office/powerpoint/2010/main" val="316134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D582D-375A-4057-B2FC-E77D57DA5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Labor law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AFBCE-A2C4-447B-8EE9-ADF2E1B26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 Wages</a:t>
            </a:r>
          </a:p>
          <a:p>
            <a:r>
              <a:rPr lang="en-US" dirty="0"/>
              <a:t>Records Retention</a:t>
            </a:r>
          </a:p>
          <a:p>
            <a:r>
              <a:rPr lang="en-US" dirty="0"/>
              <a:t>Workplace Posters</a:t>
            </a:r>
          </a:p>
          <a:p>
            <a:r>
              <a:rPr lang="en-US" dirty="0"/>
              <a:t>Employee Handbook</a:t>
            </a:r>
          </a:p>
          <a:p>
            <a:r>
              <a:rPr lang="en-US" dirty="0"/>
              <a:t>Contact Information- Richard Alaniz</a:t>
            </a:r>
          </a:p>
        </p:txBody>
      </p:sp>
    </p:spTree>
    <p:extLst>
      <p:ext uri="{BB962C8B-B14F-4D97-AF65-F5344CB8AC3E}">
        <p14:creationId xmlns:p14="http://schemas.microsoft.com/office/powerpoint/2010/main" val="730853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look for workers?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We need to be creative and look outside the box.</a:t>
            </a:r>
          </a:p>
          <a:p>
            <a:pPr marL="0" indent="0">
              <a:buNone/>
            </a:pPr>
            <a:r>
              <a:rPr lang="en-US" dirty="0"/>
              <a:t>        1. Correctional Institutions- Work Release</a:t>
            </a:r>
          </a:p>
          <a:p>
            <a:pPr marL="0" indent="0">
              <a:buNone/>
            </a:pPr>
            <a:r>
              <a:rPr lang="en-US" dirty="0"/>
              <a:t>        2. Local Trade Schools</a:t>
            </a:r>
          </a:p>
          <a:p>
            <a:pPr marL="0" indent="0">
              <a:buNone/>
            </a:pPr>
            <a:r>
              <a:rPr lang="en-US" dirty="0"/>
              <a:t>        3. Culinary Schools</a:t>
            </a:r>
          </a:p>
          <a:p>
            <a:pPr marL="0" indent="0">
              <a:buNone/>
            </a:pPr>
            <a:r>
              <a:rPr lang="en-US" dirty="0"/>
              <a:t>        4. High School Tech Programs- Senior early</a:t>
            </a:r>
          </a:p>
          <a:p>
            <a:pPr marL="0" indent="0">
              <a:buNone/>
            </a:pPr>
            <a:r>
              <a:rPr lang="en-US" dirty="0"/>
              <a:t>            release</a:t>
            </a:r>
          </a:p>
          <a:p>
            <a:pPr marL="0" indent="0">
              <a:buNone/>
            </a:pPr>
            <a:r>
              <a:rPr lang="en-US" dirty="0"/>
              <a:t>        5. Internships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look for workers?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be creative and look outside the box.</a:t>
            </a:r>
          </a:p>
          <a:p>
            <a:pPr marL="0" indent="0">
              <a:buNone/>
            </a:pPr>
            <a:r>
              <a:rPr lang="en-US" dirty="0"/>
              <a:t>      5. Use Temp Agency</a:t>
            </a:r>
          </a:p>
          <a:p>
            <a:pPr marL="0" indent="0">
              <a:buNone/>
            </a:pPr>
            <a:r>
              <a:rPr lang="en-US" dirty="0"/>
              <a:t>           a. Less risk</a:t>
            </a:r>
          </a:p>
          <a:p>
            <a:pPr marL="0" indent="0">
              <a:buNone/>
            </a:pPr>
            <a:r>
              <a:rPr lang="en-US" dirty="0"/>
              <a:t>      6. Employee Referral Program</a:t>
            </a:r>
          </a:p>
          <a:p>
            <a:pPr marL="0" indent="0">
              <a:buNone/>
            </a:pPr>
            <a:r>
              <a:rPr lang="en-US" dirty="0"/>
              <a:t>           a. $150.00 after 30 days</a:t>
            </a:r>
          </a:p>
          <a:p>
            <a:pPr marL="0" indent="0">
              <a:buNone/>
            </a:pPr>
            <a:r>
              <a:rPr lang="en-US" dirty="0"/>
              <a:t>           b. $150.00 after 90 days</a:t>
            </a:r>
          </a:p>
        </p:txBody>
      </p:sp>
    </p:spTree>
    <p:extLst>
      <p:ext uri="{BB962C8B-B14F-4D97-AF65-F5344CB8AC3E}">
        <p14:creationId xmlns:p14="http://schemas.microsoft.com/office/powerpoint/2010/main" val="564899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Hire the Right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need a Formulized Hiring Process</a:t>
            </a:r>
          </a:p>
          <a:p>
            <a:pPr marL="0" indent="0">
              <a:buNone/>
            </a:pPr>
            <a:r>
              <a:rPr lang="en-US" dirty="0"/>
              <a:t>      1. Proper Application</a:t>
            </a:r>
          </a:p>
          <a:p>
            <a:pPr marL="0" indent="0">
              <a:buNone/>
            </a:pPr>
            <a:r>
              <a:rPr lang="en-US" dirty="0"/>
              <a:t>      2. Job Descriptions</a:t>
            </a:r>
          </a:p>
          <a:p>
            <a:pPr marL="0" indent="0">
              <a:buNone/>
            </a:pPr>
            <a:r>
              <a:rPr lang="en-US" dirty="0"/>
              <a:t>      3. Interview Process</a:t>
            </a:r>
          </a:p>
          <a:p>
            <a:pPr marL="0" indent="0">
              <a:buNone/>
            </a:pPr>
            <a:r>
              <a:rPr lang="en-US" dirty="0"/>
              <a:t>          a. Questions</a:t>
            </a:r>
          </a:p>
          <a:p>
            <a:pPr marL="0" indent="0">
              <a:buNone/>
            </a:pPr>
            <a:r>
              <a:rPr lang="en-US" dirty="0"/>
              <a:t>          b. Who does the interview</a:t>
            </a:r>
          </a:p>
          <a:p>
            <a:pPr marL="0" indent="0">
              <a:buNone/>
            </a:pPr>
            <a:r>
              <a:rPr lang="en-US" dirty="0"/>
              <a:t>      </a:t>
            </a:r>
          </a:p>
        </p:txBody>
      </p:sp>
    </p:spTree>
    <p:extLst>
      <p:ext uri="{BB962C8B-B14F-4D97-AF65-F5344CB8AC3E}">
        <p14:creationId xmlns:p14="http://schemas.microsoft.com/office/powerpoint/2010/main" val="1933271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Hire the Right 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Interviewing Basics</a:t>
            </a:r>
          </a:p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/>
            </a:pPr>
            <a:r>
              <a:rPr lang="en-US" dirty="0"/>
              <a:t> </a:t>
            </a:r>
            <a:r>
              <a:rPr lang="en-US" dirty="0">
                <a:latin typeface="Franklin Gothic Book" panose="020B0503020102020204"/>
              </a:rPr>
              <a:t>Be consistent in the questions you ask each candidate</a:t>
            </a:r>
          </a:p>
          <a:p>
            <a:pPr marL="0" lvl="0" indent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endParaRPr lang="en-US" dirty="0">
              <a:latin typeface="Franklin Gothic Book" panose="020B0503020102020204"/>
            </a:endParaRPr>
          </a:p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/>
            </a:pPr>
            <a:r>
              <a:rPr lang="en-US" dirty="0">
                <a:latin typeface="Franklin Gothic Book" panose="020B0503020102020204"/>
              </a:rPr>
              <a:t>Ask only questions that are job related</a:t>
            </a:r>
          </a:p>
          <a:p>
            <a:pPr marL="384048" lvl="0" indent="-384048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/>
            </a:pPr>
            <a:endParaRPr lang="en-US" dirty="0">
              <a:latin typeface="Franklin Gothic Book" panose="020B0503020102020204"/>
            </a:endParaRPr>
          </a:p>
          <a:p>
            <a:pPr>
              <a:defRPr/>
            </a:pPr>
            <a:r>
              <a:rPr lang="en-US" dirty="0">
                <a:latin typeface="Franklin Gothic Book" panose="020B0503020102020204"/>
              </a:rPr>
              <a:t>You can always listen</a:t>
            </a:r>
          </a:p>
          <a:p>
            <a:pPr marL="0" lvl="0" indent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endParaRPr lang="en-US" dirty="0">
              <a:latin typeface="Franklin Gothic Book" panose="020B0503020102020204"/>
            </a:endParaRPr>
          </a:p>
          <a:p>
            <a:pPr lvl="0">
              <a:defRPr/>
            </a:pPr>
            <a:r>
              <a:rPr lang="en-US" dirty="0">
                <a:latin typeface="Franklin Gothic Book" panose="020B0503020102020204"/>
              </a:rPr>
              <a:t>Questions that reveal a candidate’s age, race, national origin, gender, religion, marital status, sexual orientation, or other trait that is protected by state or federal law should be avoided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361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 Do’s &amp;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3264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sz="36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Family and Relationship Status Questions to Avoid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Are you married?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How many children do you have?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What are your childcare arrangements?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Are you planning on getting married or having any children?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Are you in a relationship?</a:t>
            </a:r>
          </a:p>
          <a:p>
            <a:pPr marL="0" lvl="0" indent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r>
              <a:rPr lang="en-US" sz="3600" b="1" dirty="0">
                <a:solidFill>
                  <a:srgbClr val="00B050"/>
                </a:solidFill>
                <a:latin typeface="Franklin Gothic Book" panose="020B0503020102020204"/>
              </a:rPr>
              <a:t>Allowable Questions</a:t>
            </a:r>
          </a:p>
          <a:p>
            <a:pPr lvl="0">
              <a:defRPr/>
            </a:pPr>
            <a:r>
              <a:rPr lang="en-US" dirty="0">
                <a:solidFill>
                  <a:srgbClr val="00B050"/>
                </a:solidFill>
                <a:latin typeface="Franklin Gothic Book" panose="020B0503020102020204"/>
              </a:rPr>
              <a:t>This job requires working nights, rotating shifts, weekends, and holidays. Are you willing to do this?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402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 Do’s &amp;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3264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  </a:t>
            </a:r>
            <a:r>
              <a:rPr lang="en-US" sz="3600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Don’t ask anything health related!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How’s your family medical history?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Are you on any medication?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Have you had any recent operations or hospitalizations?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Do you have any disabilities?</a:t>
            </a:r>
          </a:p>
          <a:p>
            <a:r>
              <a:rPr lang="en-US" dirty="0">
                <a:solidFill>
                  <a:srgbClr val="FF0000"/>
                </a:solidFill>
                <a:latin typeface="Franklin Gothic Book" panose="020B0503020102020204" pitchFamily="34" charset="0"/>
              </a:rPr>
              <a:t>Have you ever been injured at work/filed worker’s comp claim?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5958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 Question Do’s &amp; Don’ts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326466"/>
          </a:xfrm>
        </p:spPr>
        <p:txBody>
          <a:bodyPr>
            <a:normAutofit/>
          </a:bodyPr>
          <a:lstStyle/>
          <a:p>
            <a:pPr marL="0" lvl="0" indent="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None/>
              <a:defRPr/>
            </a:pPr>
            <a:r>
              <a:rPr lang="en-US" dirty="0"/>
              <a:t>  </a:t>
            </a:r>
            <a:r>
              <a:rPr lang="en-US" sz="3600" b="1" dirty="0">
                <a:solidFill>
                  <a:srgbClr val="00B050"/>
                </a:solidFill>
                <a:latin typeface="Franklin Gothic Book" panose="020B0503020102020204"/>
              </a:rPr>
              <a:t>Allowable Questions</a:t>
            </a:r>
          </a:p>
          <a:p>
            <a:pPr lvl="0">
              <a:defRPr/>
            </a:pPr>
            <a:r>
              <a:rPr lang="en-US" dirty="0">
                <a:solidFill>
                  <a:srgbClr val="00B050"/>
                </a:solidFill>
                <a:latin typeface="Franklin Gothic Book" panose="020B0503020102020204"/>
              </a:rPr>
              <a:t>Are you able to perform the essential functions of the job with or without a reasonable accommodation? </a:t>
            </a:r>
          </a:p>
          <a:p>
            <a:pPr lvl="0">
              <a:defRPr/>
            </a:pPr>
            <a:r>
              <a:rPr lang="en-US" dirty="0">
                <a:solidFill>
                  <a:srgbClr val="00B050"/>
                </a:solidFill>
                <a:latin typeface="Franklin Gothic Book" panose="020B0503020102020204"/>
              </a:rPr>
              <a:t>Have you ever been disciplined for violating a workplace safety rule? What did you learn from the incident?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73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1191</Words>
  <Application>Microsoft Office PowerPoint</Application>
  <PresentationFormat>On-screen Show (4:3)</PresentationFormat>
  <Paragraphs>174</Paragraphs>
  <Slides>24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Franklin Gothic Book</vt:lpstr>
      <vt:lpstr>Office Theme</vt:lpstr>
      <vt:lpstr>Best Business Practices Hiring and Retaining Employees  Chris Young AAMP Executive Director</vt:lpstr>
      <vt:lpstr>Where have all the workers gone?</vt:lpstr>
      <vt:lpstr>Where to look for workers?</vt:lpstr>
      <vt:lpstr>Where to look for workers?</vt:lpstr>
      <vt:lpstr>How to Hire the Right One</vt:lpstr>
      <vt:lpstr>How to Hire the Right One</vt:lpstr>
      <vt:lpstr>Interview Question Do’s &amp; Don’ts</vt:lpstr>
      <vt:lpstr>Interview Question Do’s &amp; Don’ts</vt:lpstr>
      <vt:lpstr>Interview Question Do’s &amp; Don’ts</vt:lpstr>
      <vt:lpstr>Interview Question Do’s &amp; Don’ts</vt:lpstr>
      <vt:lpstr>Interview Question Do’s &amp; Don’ts</vt:lpstr>
      <vt:lpstr>Interview Question Do’s &amp; Don’ts</vt:lpstr>
      <vt:lpstr>Interview- Criminal Background</vt:lpstr>
      <vt:lpstr>Interview-Post Offer Med Exam</vt:lpstr>
      <vt:lpstr>Retaining Employees/Team Members</vt:lpstr>
      <vt:lpstr>Retaining Employees/Team Members</vt:lpstr>
      <vt:lpstr>Retaining Employees/Team Members</vt:lpstr>
      <vt:lpstr>Retaining Employees/Team Members</vt:lpstr>
      <vt:lpstr>Retaining Employees/Team Members</vt:lpstr>
      <vt:lpstr>Retaining Employees/Team Members</vt:lpstr>
      <vt:lpstr>Retaining Employees/Team Members</vt:lpstr>
      <vt:lpstr>PowerPoint Presentation</vt:lpstr>
      <vt:lpstr>Labor law Resources</vt:lpstr>
      <vt:lpstr>Labor law 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Hiring and Retaining Employees/Team Members  Chris Young AAMP Executive Director</dc:title>
  <dc:creator>Chris Young</dc:creator>
  <cp:lastModifiedBy>Chris Young</cp:lastModifiedBy>
  <cp:revision>10</cp:revision>
  <dcterms:created xsi:type="dcterms:W3CDTF">2019-04-05T01:23:26Z</dcterms:created>
  <dcterms:modified xsi:type="dcterms:W3CDTF">2022-04-19T17:43:24Z</dcterms:modified>
</cp:coreProperties>
</file>