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9" r:id="rId1"/>
  </p:sldMasterIdLst>
  <p:sldIdLst>
    <p:sldId id="256" r:id="rId2"/>
    <p:sldId id="280" r:id="rId3"/>
    <p:sldId id="263" r:id="rId4"/>
    <p:sldId id="265" r:id="rId5"/>
    <p:sldId id="275" r:id="rId6"/>
    <p:sldId id="276" r:id="rId7"/>
    <p:sldId id="274" r:id="rId8"/>
    <p:sldId id="264" r:id="rId9"/>
    <p:sldId id="285" r:id="rId10"/>
    <p:sldId id="279" r:id="rId11"/>
    <p:sldId id="286" r:id="rId12"/>
    <p:sldId id="281" r:id="rId13"/>
    <p:sldId id="287" r:id="rId14"/>
    <p:sldId id="288" r:id="rId15"/>
    <p:sldId id="289" r:id="rId16"/>
    <p:sldId id="292" r:id="rId17"/>
    <p:sldId id="294" r:id="rId18"/>
    <p:sldId id="293" r:id="rId19"/>
    <p:sldId id="296" r:id="rId20"/>
    <p:sldId id="300" r:id="rId21"/>
    <p:sldId id="290" r:id="rId22"/>
    <p:sldId id="295" r:id="rId23"/>
    <p:sldId id="297" r:id="rId24"/>
    <p:sldId id="299" r:id="rId25"/>
    <p:sldId id="27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52" autoAdjust="0"/>
    <p:restoredTop sz="94660"/>
  </p:normalViewPr>
  <p:slideViewPr>
    <p:cSldViewPr>
      <p:cViewPr varScale="1">
        <p:scale>
          <a:sx n="86" d="100"/>
          <a:sy n="86" d="100"/>
        </p:scale>
        <p:origin x="1378"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A6E4B-C565-49C1-9098-4921672F29E2}"/>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03D0B25D-E24D-4928-82B0-8910D9D1C0FC}"/>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0F606CEC-A76B-409B-B5AA-D6F2D6E90B20}"/>
              </a:ext>
            </a:extLst>
          </p:cNvPr>
          <p:cNvSpPr>
            <a:spLocks noGrp="1"/>
          </p:cNvSpPr>
          <p:nvPr>
            <p:ph type="dt" sz="half" idx="10"/>
          </p:nvPr>
        </p:nvSpPr>
        <p:spPr/>
        <p:txBody>
          <a:bodyPr/>
          <a:lstStyle/>
          <a:p>
            <a:fld id="{76C9E2EF-0AF1-46A6-890A-CE4769EA1756}" type="datetimeFigureOut">
              <a:rPr lang="en-US" smtClean="0"/>
              <a:pPr/>
              <a:t>5/1/2021</a:t>
            </a:fld>
            <a:endParaRPr lang="en-US"/>
          </a:p>
        </p:txBody>
      </p:sp>
      <p:sp>
        <p:nvSpPr>
          <p:cNvPr id="5" name="Footer Placeholder 4">
            <a:extLst>
              <a:ext uri="{FF2B5EF4-FFF2-40B4-BE49-F238E27FC236}">
                <a16:creationId xmlns:a16="http://schemas.microsoft.com/office/drawing/2014/main" id="{FC85C110-214C-4848-A94A-937BC1B5CE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C9734B-BD3E-4024-812D-BF52EAC0297A}"/>
              </a:ext>
            </a:extLst>
          </p:cNvPr>
          <p:cNvSpPr>
            <a:spLocks noGrp="1"/>
          </p:cNvSpPr>
          <p:nvPr>
            <p:ph type="sldNum" sz="quarter" idx="12"/>
          </p:nvPr>
        </p:nvSpPr>
        <p:spPr/>
        <p:txBody>
          <a:bodyPr/>
          <a:lstStyle/>
          <a:p>
            <a:fld id="{61A838A6-1642-47BF-8079-97F7FF6FD7E2}" type="slidenum">
              <a:rPr lang="en-US" smtClean="0"/>
              <a:pPr/>
              <a:t>‹#›</a:t>
            </a:fld>
            <a:endParaRPr lang="en-US"/>
          </a:p>
        </p:txBody>
      </p:sp>
    </p:spTree>
    <p:extLst>
      <p:ext uri="{BB962C8B-B14F-4D97-AF65-F5344CB8AC3E}">
        <p14:creationId xmlns:p14="http://schemas.microsoft.com/office/powerpoint/2010/main" val="4028797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8451F-9738-4B80-8039-D538EAEC94E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80B567D-3886-4164-9991-E7A72BADFB2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226BAF-6CF9-4271-A474-D975D0FF7E1B}"/>
              </a:ext>
            </a:extLst>
          </p:cNvPr>
          <p:cNvSpPr>
            <a:spLocks noGrp="1"/>
          </p:cNvSpPr>
          <p:nvPr>
            <p:ph type="dt" sz="half" idx="10"/>
          </p:nvPr>
        </p:nvSpPr>
        <p:spPr/>
        <p:txBody>
          <a:bodyPr/>
          <a:lstStyle/>
          <a:p>
            <a:fld id="{76C9E2EF-0AF1-46A6-890A-CE4769EA1756}" type="datetimeFigureOut">
              <a:rPr lang="en-US" smtClean="0"/>
              <a:pPr/>
              <a:t>5/1/2021</a:t>
            </a:fld>
            <a:endParaRPr lang="en-US"/>
          </a:p>
        </p:txBody>
      </p:sp>
      <p:sp>
        <p:nvSpPr>
          <p:cNvPr id="5" name="Footer Placeholder 4">
            <a:extLst>
              <a:ext uri="{FF2B5EF4-FFF2-40B4-BE49-F238E27FC236}">
                <a16:creationId xmlns:a16="http://schemas.microsoft.com/office/drawing/2014/main" id="{7670A01D-4809-4A3E-ABE8-3DD405E398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C1ABBB-C885-4FF0-825C-E3C99E514501}"/>
              </a:ext>
            </a:extLst>
          </p:cNvPr>
          <p:cNvSpPr>
            <a:spLocks noGrp="1"/>
          </p:cNvSpPr>
          <p:nvPr>
            <p:ph type="sldNum" sz="quarter" idx="12"/>
          </p:nvPr>
        </p:nvSpPr>
        <p:spPr/>
        <p:txBody>
          <a:bodyPr/>
          <a:lstStyle/>
          <a:p>
            <a:fld id="{61A838A6-1642-47BF-8079-97F7FF6FD7E2}" type="slidenum">
              <a:rPr lang="en-US" smtClean="0"/>
              <a:pPr/>
              <a:t>‹#›</a:t>
            </a:fld>
            <a:endParaRPr lang="en-US"/>
          </a:p>
        </p:txBody>
      </p:sp>
    </p:spTree>
    <p:extLst>
      <p:ext uri="{BB962C8B-B14F-4D97-AF65-F5344CB8AC3E}">
        <p14:creationId xmlns:p14="http://schemas.microsoft.com/office/powerpoint/2010/main" val="1982055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7A70D6-A5C7-4D3B-813D-8476DC9D7D74}"/>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B381B40-581E-418B-B32B-84BFBA0C2963}"/>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05D0D6-CE78-4278-923D-5FA2E5E86ADC}"/>
              </a:ext>
            </a:extLst>
          </p:cNvPr>
          <p:cNvSpPr>
            <a:spLocks noGrp="1"/>
          </p:cNvSpPr>
          <p:nvPr>
            <p:ph type="dt" sz="half" idx="10"/>
          </p:nvPr>
        </p:nvSpPr>
        <p:spPr/>
        <p:txBody>
          <a:bodyPr/>
          <a:lstStyle/>
          <a:p>
            <a:fld id="{76C9E2EF-0AF1-46A6-890A-CE4769EA1756}" type="datetimeFigureOut">
              <a:rPr lang="en-US" smtClean="0"/>
              <a:pPr/>
              <a:t>5/1/2021</a:t>
            </a:fld>
            <a:endParaRPr lang="en-US"/>
          </a:p>
        </p:txBody>
      </p:sp>
      <p:sp>
        <p:nvSpPr>
          <p:cNvPr id="5" name="Footer Placeholder 4">
            <a:extLst>
              <a:ext uri="{FF2B5EF4-FFF2-40B4-BE49-F238E27FC236}">
                <a16:creationId xmlns:a16="http://schemas.microsoft.com/office/drawing/2014/main" id="{2511BC21-152A-4434-8C6F-CC00E90FC9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E41CB1-150E-4779-BC7A-E39900819443}"/>
              </a:ext>
            </a:extLst>
          </p:cNvPr>
          <p:cNvSpPr>
            <a:spLocks noGrp="1"/>
          </p:cNvSpPr>
          <p:nvPr>
            <p:ph type="sldNum" sz="quarter" idx="12"/>
          </p:nvPr>
        </p:nvSpPr>
        <p:spPr/>
        <p:txBody>
          <a:bodyPr/>
          <a:lstStyle/>
          <a:p>
            <a:fld id="{61A838A6-1642-47BF-8079-97F7FF6FD7E2}" type="slidenum">
              <a:rPr lang="en-US" smtClean="0"/>
              <a:pPr/>
              <a:t>‹#›</a:t>
            </a:fld>
            <a:endParaRPr lang="en-US"/>
          </a:p>
        </p:txBody>
      </p:sp>
    </p:spTree>
    <p:extLst>
      <p:ext uri="{BB962C8B-B14F-4D97-AF65-F5344CB8AC3E}">
        <p14:creationId xmlns:p14="http://schemas.microsoft.com/office/powerpoint/2010/main" val="511237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6F711-C5A9-4326-B0BD-DAEA74A91D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489B87-8094-43D6-83C9-24373A7707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6F02C6-1D90-4BE1-AC47-E72981AE4193}"/>
              </a:ext>
            </a:extLst>
          </p:cNvPr>
          <p:cNvSpPr>
            <a:spLocks noGrp="1"/>
          </p:cNvSpPr>
          <p:nvPr>
            <p:ph type="dt" sz="half" idx="10"/>
          </p:nvPr>
        </p:nvSpPr>
        <p:spPr/>
        <p:txBody>
          <a:bodyPr/>
          <a:lstStyle/>
          <a:p>
            <a:fld id="{76C9E2EF-0AF1-46A6-890A-CE4769EA1756}" type="datetimeFigureOut">
              <a:rPr lang="en-US" smtClean="0"/>
              <a:pPr/>
              <a:t>5/1/2021</a:t>
            </a:fld>
            <a:endParaRPr lang="en-US"/>
          </a:p>
        </p:txBody>
      </p:sp>
      <p:sp>
        <p:nvSpPr>
          <p:cNvPr id="5" name="Footer Placeholder 4">
            <a:extLst>
              <a:ext uri="{FF2B5EF4-FFF2-40B4-BE49-F238E27FC236}">
                <a16:creationId xmlns:a16="http://schemas.microsoft.com/office/drawing/2014/main" id="{B0F5D70F-48B5-40F0-A815-C1FBE47B5A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2ED967-E219-4D7A-A21C-7F15101A8F5E}"/>
              </a:ext>
            </a:extLst>
          </p:cNvPr>
          <p:cNvSpPr>
            <a:spLocks noGrp="1"/>
          </p:cNvSpPr>
          <p:nvPr>
            <p:ph type="sldNum" sz="quarter" idx="12"/>
          </p:nvPr>
        </p:nvSpPr>
        <p:spPr/>
        <p:txBody>
          <a:bodyPr/>
          <a:lstStyle/>
          <a:p>
            <a:fld id="{61A838A6-1642-47BF-8079-97F7FF6FD7E2}" type="slidenum">
              <a:rPr lang="en-US" smtClean="0"/>
              <a:pPr/>
              <a:t>‹#›</a:t>
            </a:fld>
            <a:endParaRPr lang="en-US"/>
          </a:p>
        </p:txBody>
      </p:sp>
    </p:spTree>
    <p:extLst>
      <p:ext uri="{BB962C8B-B14F-4D97-AF65-F5344CB8AC3E}">
        <p14:creationId xmlns:p14="http://schemas.microsoft.com/office/powerpoint/2010/main" val="633919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159FA-E756-40DC-B80A-9EC4FF4361ED}"/>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BE42D539-8381-4227-806C-F172DED824D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9D1A51E-44BF-46B9-8020-B5B3A7E61641}"/>
              </a:ext>
            </a:extLst>
          </p:cNvPr>
          <p:cNvSpPr>
            <a:spLocks noGrp="1"/>
          </p:cNvSpPr>
          <p:nvPr>
            <p:ph type="dt" sz="half" idx="10"/>
          </p:nvPr>
        </p:nvSpPr>
        <p:spPr/>
        <p:txBody>
          <a:bodyPr/>
          <a:lstStyle/>
          <a:p>
            <a:fld id="{76C9E2EF-0AF1-46A6-890A-CE4769EA1756}" type="datetimeFigureOut">
              <a:rPr lang="en-US" smtClean="0"/>
              <a:pPr/>
              <a:t>5/1/2021</a:t>
            </a:fld>
            <a:endParaRPr lang="en-US"/>
          </a:p>
        </p:txBody>
      </p:sp>
      <p:sp>
        <p:nvSpPr>
          <p:cNvPr id="5" name="Footer Placeholder 4">
            <a:extLst>
              <a:ext uri="{FF2B5EF4-FFF2-40B4-BE49-F238E27FC236}">
                <a16:creationId xmlns:a16="http://schemas.microsoft.com/office/drawing/2014/main" id="{11B43ECB-4697-414E-8924-3A5B94737D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DF13DC-61DD-43A9-B3FD-5A64C5EF4B66}"/>
              </a:ext>
            </a:extLst>
          </p:cNvPr>
          <p:cNvSpPr>
            <a:spLocks noGrp="1"/>
          </p:cNvSpPr>
          <p:nvPr>
            <p:ph type="sldNum" sz="quarter" idx="12"/>
          </p:nvPr>
        </p:nvSpPr>
        <p:spPr/>
        <p:txBody>
          <a:bodyPr/>
          <a:lstStyle/>
          <a:p>
            <a:fld id="{61A838A6-1642-47BF-8079-97F7FF6FD7E2}" type="slidenum">
              <a:rPr lang="en-US" smtClean="0"/>
              <a:pPr/>
              <a:t>‹#›</a:t>
            </a:fld>
            <a:endParaRPr lang="en-US"/>
          </a:p>
        </p:txBody>
      </p:sp>
    </p:spTree>
    <p:extLst>
      <p:ext uri="{BB962C8B-B14F-4D97-AF65-F5344CB8AC3E}">
        <p14:creationId xmlns:p14="http://schemas.microsoft.com/office/powerpoint/2010/main" val="1567590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60FDD-B976-4767-893E-0407E2C671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BF0FB5-A06C-4EBA-8E1C-D5B468735027}"/>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9EF98EE-E1D5-41DF-A388-7B2A2330C322}"/>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2AAE63F-6A04-4F80-9438-7C74585386E2}"/>
              </a:ext>
            </a:extLst>
          </p:cNvPr>
          <p:cNvSpPr>
            <a:spLocks noGrp="1"/>
          </p:cNvSpPr>
          <p:nvPr>
            <p:ph type="dt" sz="half" idx="10"/>
          </p:nvPr>
        </p:nvSpPr>
        <p:spPr/>
        <p:txBody>
          <a:bodyPr/>
          <a:lstStyle/>
          <a:p>
            <a:fld id="{76C9E2EF-0AF1-46A6-890A-CE4769EA1756}" type="datetimeFigureOut">
              <a:rPr lang="en-US" smtClean="0"/>
              <a:pPr/>
              <a:t>5/1/2021</a:t>
            </a:fld>
            <a:endParaRPr lang="en-US"/>
          </a:p>
        </p:txBody>
      </p:sp>
      <p:sp>
        <p:nvSpPr>
          <p:cNvPr id="6" name="Footer Placeholder 5">
            <a:extLst>
              <a:ext uri="{FF2B5EF4-FFF2-40B4-BE49-F238E27FC236}">
                <a16:creationId xmlns:a16="http://schemas.microsoft.com/office/drawing/2014/main" id="{E498AA95-FD74-4871-AB20-34C9F79F9E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6ABBBFE-08FB-4837-829E-16556580303B}"/>
              </a:ext>
            </a:extLst>
          </p:cNvPr>
          <p:cNvSpPr>
            <a:spLocks noGrp="1"/>
          </p:cNvSpPr>
          <p:nvPr>
            <p:ph type="sldNum" sz="quarter" idx="12"/>
          </p:nvPr>
        </p:nvSpPr>
        <p:spPr/>
        <p:txBody>
          <a:bodyPr/>
          <a:lstStyle/>
          <a:p>
            <a:fld id="{61A838A6-1642-47BF-8079-97F7FF6FD7E2}" type="slidenum">
              <a:rPr lang="en-US" smtClean="0"/>
              <a:pPr/>
              <a:t>‹#›</a:t>
            </a:fld>
            <a:endParaRPr lang="en-US"/>
          </a:p>
        </p:txBody>
      </p:sp>
    </p:spTree>
    <p:extLst>
      <p:ext uri="{BB962C8B-B14F-4D97-AF65-F5344CB8AC3E}">
        <p14:creationId xmlns:p14="http://schemas.microsoft.com/office/powerpoint/2010/main" val="3554068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6E1A9-5246-4C52-A905-5CD0E0BEC5A0}"/>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11BF93C-C1EB-4FC5-A03E-76FD014968F2}"/>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FFDDDBC9-9504-4CDE-80C2-7507CAFFA9DF}"/>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15D28D2-86F3-4113-B19A-031BDA81F2C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2CEB4ABF-6085-449A-81D2-3EB1438B4D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B7D8540-8C93-401C-9724-64CFF32C09EA}"/>
              </a:ext>
            </a:extLst>
          </p:cNvPr>
          <p:cNvSpPr>
            <a:spLocks noGrp="1"/>
          </p:cNvSpPr>
          <p:nvPr>
            <p:ph type="dt" sz="half" idx="10"/>
          </p:nvPr>
        </p:nvSpPr>
        <p:spPr/>
        <p:txBody>
          <a:bodyPr/>
          <a:lstStyle/>
          <a:p>
            <a:fld id="{76C9E2EF-0AF1-46A6-890A-CE4769EA1756}" type="datetimeFigureOut">
              <a:rPr lang="en-US" smtClean="0"/>
              <a:pPr/>
              <a:t>5/1/2021</a:t>
            </a:fld>
            <a:endParaRPr lang="en-US"/>
          </a:p>
        </p:txBody>
      </p:sp>
      <p:sp>
        <p:nvSpPr>
          <p:cNvPr id="8" name="Footer Placeholder 7">
            <a:extLst>
              <a:ext uri="{FF2B5EF4-FFF2-40B4-BE49-F238E27FC236}">
                <a16:creationId xmlns:a16="http://schemas.microsoft.com/office/drawing/2014/main" id="{3E8394C8-98CA-46CB-813F-629E5693D8E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B9E6586-5117-4EFD-BC1A-CD875FC7286A}"/>
              </a:ext>
            </a:extLst>
          </p:cNvPr>
          <p:cNvSpPr>
            <a:spLocks noGrp="1"/>
          </p:cNvSpPr>
          <p:nvPr>
            <p:ph type="sldNum" sz="quarter" idx="12"/>
          </p:nvPr>
        </p:nvSpPr>
        <p:spPr/>
        <p:txBody>
          <a:bodyPr/>
          <a:lstStyle/>
          <a:p>
            <a:fld id="{61A838A6-1642-47BF-8079-97F7FF6FD7E2}" type="slidenum">
              <a:rPr lang="en-US" smtClean="0"/>
              <a:pPr/>
              <a:t>‹#›</a:t>
            </a:fld>
            <a:endParaRPr lang="en-US"/>
          </a:p>
        </p:txBody>
      </p:sp>
    </p:spTree>
    <p:extLst>
      <p:ext uri="{BB962C8B-B14F-4D97-AF65-F5344CB8AC3E}">
        <p14:creationId xmlns:p14="http://schemas.microsoft.com/office/powerpoint/2010/main" val="1303710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3085A-7E91-4184-92E3-C89A2D8B13F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71E05DF-A969-4D68-ACE2-54ABBC7EFB32}"/>
              </a:ext>
            </a:extLst>
          </p:cNvPr>
          <p:cNvSpPr>
            <a:spLocks noGrp="1"/>
          </p:cNvSpPr>
          <p:nvPr>
            <p:ph type="dt" sz="half" idx="10"/>
          </p:nvPr>
        </p:nvSpPr>
        <p:spPr/>
        <p:txBody>
          <a:bodyPr/>
          <a:lstStyle/>
          <a:p>
            <a:fld id="{76C9E2EF-0AF1-46A6-890A-CE4769EA1756}" type="datetimeFigureOut">
              <a:rPr lang="en-US" smtClean="0"/>
              <a:pPr/>
              <a:t>5/1/2021</a:t>
            </a:fld>
            <a:endParaRPr lang="en-US"/>
          </a:p>
        </p:txBody>
      </p:sp>
      <p:sp>
        <p:nvSpPr>
          <p:cNvPr id="4" name="Footer Placeholder 3">
            <a:extLst>
              <a:ext uri="{FF2B5EF4-FFF2-40B4-BE49-F238E27FC236}">
                <a16:creationId xmlns:a16="http://schemas.microsoft.com/office/drawing/2014/main" id="{9DC6C185-722F-45CC-B418-3A50FC0D9F3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9B5DEA5-9870-45AE-9F0E-F71F500244BE}"/>
              </a:ext>
            </a:extLst>
          </p:cNvPr>
          <p:cNvSpPr>
            <a:spLocks noGrp="1"/>
          </p:cNvSpPr>
          <p:nvPr>
            <p:ph type="sldNum" sz="quarter" idx="12"/>
          </p:nvPr>
        </p:nvSpPr>
        <p:spPr/>
        <p:txBody>
          <a:bodyPr/>
          <a:lstStyle/>
          <a:p>
            <a:fld id="{61A838A6-1642-47BF-8079-97F7FF6FD7E2}" type="slidenum">
              <a:rPr lang="en-US" smtClean="0"/>
              <a:pPr/>
              <a:t>‹#›</a:t>
            </a:fld>
            <a:endParaRPr lang="en-US"/>
          </a:p>
        </p:txBody>
      </p:sp>
    </p:spTree>
    <p:extLst>
      <p:ext uri="{BB962C8B-B14F-4D97-AF65-F5344CB8AC3E}">
        <p14:creationId xmlns:p14="http://schemas.microsoft.com/office/powerpoint/2010/main" val="4277264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31682C1-492C-48F9-AD95-3ED04CE3BD46}"/>
              </a:ext>
            </a:extLst>
          </p:cNvPr>
          <p:cNvSpPr>
            <a:spLocks noGrp="1"/>
          </p:cNvSpPr>
          <p:nvPr>
            <p:ph type="dt" sz="half" idx="10"/>
          </p:nvPr>
        </p:nvSpPr>
        <p:spPr/>
        <p:txBody>
          <a:bodyPr/>
          <a:lstStyle/>
          <a:p>
            <a:fld id="{76C9E2EF-0AF1-46A6-890A-CE4769EA1756}" type="datetimeFigureOut">
              <a:rPr lang="en-US" smtClean="0"/>
              <a:pPr/>
              <a:t>5/1/2021</a:t>
            </a:fld>
            <a:endParaRPr lang="en-US"/>
          </a:p>
        </p:txBody>
      </p:sp>
      <p:sp>
        <p:nvSpPr>
          <p:cNvPr id="3" name="Footer Placeholder 2">
            <a:extLst>
              <a:ext uri="{FF2B5EF4-FFF2-40B4-BE49-F238E27FC236}">
                <a16:creationId xmlns:a16="http://schemas.microsoft.com/office/drawing/2014/main" id="{904C6872-0A81-4316-A042-7B363FEF450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26AB3A4-4A46-4EE6-8E88-BC5E3DF00F44}"/>
              </a:ext>
            </a:extLst>
          </p:cNvPr>
          <p:cNvSpPr>
            <a:spLocks noGrp="1"/>
          </p:cNvSpPr>
          <p:nvPr>
            <p:ph type="sldNum" sz="quarter" idx="12"/>
          </p:nvPr>
        </p:nvSpPr>
        <p:spPr/>
        <p:txBody>
          <a:bodyPr/>
          <a:lstStyle/>
          <a:p>
            <a:fld id="{61A838A6-1642-47BF-8079-97F7FF6FD7E2}" type="slidenum">
              <a:rPr lang="en-US" smtClean="0"/>
              <a:pPr/>
              <a:t>‹#›</a:t>
            </a:fld>
            <a:endParaRPr lang="en-US"/>
          </a:p>
        </p:txBody>
      </p:sp>
    </p:spTree>
    <p:extLst>
      <p:ext uri="{BB962C8B-B14F-4D97-AF65-F5344CB8AC3E}">
        <p14:creationId xmlns:p14="http://schemas.microsoft.com/office/powerpoint/2010/main" val="1422986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FFA12-C8F1-4644-AF10-C8A08F8F589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57A942B1-763F-49E4-8649-227221FAD89B}"/>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4187C5C-824C-4F07-A10B-B041B72E079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E6D601E-A6FB-4409-B43A-157487E48121}"/>
              </a:ext>
            </a:extLst>
          </p:cNvPr>
          <p:cNvSpPr>
            <a:spLocks noGrp="1"/>
          </p:cNvSpPr>
          <p:nvPr>
            <p:ph type="dt" sz="half" idx="10"/>
          </p:nvPr>
        </p:nvSpPr>
        <p:spPr/>
        <p:txBody>
          <a:bodyPr/>
          <a:lstStyle/>
          <a:p>
            <a:fld id="{76C9E2EF-0AF1-46A6-890A-CE4769EA1756}" type="datetimeFigureOut">
              <a:rPr lang="en-US" smtClean="0"/>
              <a:pPr/>
              <a:t>5/1/2021</a:t>
            </a:fld>
            <a:endParaRPr lang="en-US"/>
          </a:p>
        </p:txBody>
      </p:sp>
      <p:sp>
        <p:nvSpPr>
          <p:cNvPr id="6" name="Footer Placeholder 5">
            <a:extLst>
              <a:ext uri="{FF2B5EF4-FFF2-40B4-BE49-F238E27FC236}">
                <a16:creationId xmlns:a16="http://schemas.microsoft.com/office/drawing/2014/main" id="{E73F1654-C18D-4973-9962-B24389AA71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408F8F-BAEA-4AB9-B4F6-DF4BF43AC581}"/>
              </a:ext>
            </a:extLst>
          </p:cNvPr>
          <p:cNvSpPr>
            <a:spLocks noGrp="1"/>
          </p:cNvSpPr>
          <p:nvPr>
            <p:ph type="sldNum" sz="quarter" idx="12"/>
          </p:nvPr>
        </p:nvSpPr>
        <p:spPr/>
        <p:txBody>
          <a:bodyPr/>
          <a:lstStyle/>
          <a:p>
            <a:fld id="{61A838A6-1642-47BF-8079-97F7FF6FD7E2}" type="slidenum">
              <a:rPr lang="en-US" smtClean="0"/>
              <a:pPr/>
              <a:t>‹#›</a:t>
            </a:fld>
            <a:endParaRPr lang="en-US"/>
          </a:p>
        </p:txBody>
      </p:sp>
    </p:spTree>
    <p:extLst>
      <p:ext uri="{BB962C8B-B14F-4D97-AF65-F5344CB8AC3E}">
        <p14:creationId xmlns:p14="http://schemas.microsoft.com/office/powerpoint/2010/main" val="375357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F29FC-CE7D-4399-829C-B7C1623EB156}"/>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DCA6CA16-8ECF-4A4A-9E6F-7C18AFC6A8AC}"/>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D0A13487-1751-4C72-B04B-420FB5094D8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9BCFD405-908B-4B50-8C06-50F34CA500D6}"/>
              </a:ext>
            </a:extLst>
          </p:cNvPr>
          <p:cNvSpPr>
            <a:spLocks noGrp="1"/>
          </p:cNvSpPr>
          <p:nvPr>
            <p:ph type="dt" sz="half" idx="10"/>
          </p:nvPr>
        </p:nvSpPr>
        <p:spPr/>
        <p:txBody>
          <a:bodyPr/>
          <a:lstStyle/>
          <a:p>
            <a:fld id="{76C9E2EF-0AF1-46A6-890A-CE4769EA1756}" type="datetimeFigureOut">
              <a:rPr lang="en-US" smtClean="0"/>
              <a:pPr/>
              <a:t>5/1/2021</a:t>
            </a:fld>
            <a:endParaRPr lang="en-US"/>
          </a:p>
        </p:txBody>
      </p:sp>
      <p:sp>
        <p:nvSpPr>
          <p:cNvPr id="6" name="Footer Placeholder 5">
            <a:extLst>
              <a:ext uri="{FF2B5EF4-FFF2-40B4-BE49-F238E27FC236}">
                <a16:creationId xmlns:a16="http://schemas.microsoft.com/office/drawing/2014/main" id="{8A7595E2-4D33-422A-9ED7-77217180CD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0244F2-CCAD-4317-816E-17E92EFD2719}"/>
              </a:ext>
            </a:extLst>
          </p:cNvPr>
          <p:cNvSpPr>
            <a:spLocks noGrp="1"/>
          </p:cNvSpPr>
          <p:nvPr>
            <p:ph type="sldNum" sz="quarter" idx="12"/>
          </p:nvPr>
        </p:nvSpPr>
        <p:spPr/>
        <p:txBody>
          <a:bodyPr/>
          <a:lstStyle/>
          <a:p>
            <a:fld id="{61A838A6-1642-47BF-8079-97F7FF6FD7E2}" type="slidenum">
              <a:rPr lang="en-US" smtClean="0"/>
              <a:pPr/>
              <a:t>‹#›</a:t>
            </a:fld>
            <a:endParaRPr lang="en-US"/>
          </a:p>
        </p:txBody>
      </p:sp>
    </p:spTree>
    <p:extLst>
      <p:ext uri="{BB962C8B-B14F-4D97-AF65-F5344CB8AC3E}">
        <p14:creationId xmlns:p14="http://schemas.microsoft.com/office/powerpoint/2010/main" val="3170137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BDA7F9-33C4-4911-B5D0-A88622763FF2}"/>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65BFB9B-9BB8-464F-9D74-E7CF9117D10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38365C-AB60-4985-8919-613ACFBFEB63}"/>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6C9E2EF-0AF1-46A6-890A-CE4769EA1756}" type="datetimeFigureOut">
              <a:rPr lang="en-US" smtClean="0"/>
              <a:pPr/>
              <a:t>5/1/2021</a:t>
            </a:fld>
            <a:endParaRPr lang="en-US"/>
          </a:p>
        </p:txBody>
      </p:sp>
      <p:sp>
        <p:nvSpPr>
          <p:cNvPr id="5" name="Footer Placeholder 4">
            <a:extLst>
              <a:ext uri="{FF2B5EF4-FFF2-40B4-BE49-F238E27FC236}">
                <a16:creationId xmlns:a16="http://schemas.microsoft.com/office/drawing/2014/main" id="{588EC8DE-A329-4C9B-BABB-8B511CE3007A}"/>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DFB4CCF-1E1B-4717-AF38-014C977BC612}"/>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1A838A6-1642-47BF-8079-97F7FF6FD7E2}" type="slidenum">
              <a:rPr lang="en-US" smtClean="0"/>
              <a:pPr/>
              <a:t>‹#›</a:t>
            </a:fld>
            <a:endParaRPr lang="en-US"/>
          </a:p>
        </p:txBody>
      </p:sp>
    </p:spTree>
    <p:extLst>
      <p:ext uri="{BB962C8B-B14F-4D97-AF65-F5344CB8AC3E}">
        <p14:creationId xmlns:p14="http://schemas.microsoft.com/office/powerpoint/2010/main" val="4195247750"/>
      </p:ext>
    </p:extLst>
  </p:cSld>
  <p:clrMap bg1="lt1" tx1="dk1" bg2="lt2" tx2="dk2" accent1="accent1" accent2="accent2" accent3="accent3" accent4="accent4" accent5="accent5" accent6="accent6" hlink="hlink" folHlink="folHlink"/>
  <p:sldLayoutIdLst>
    <p:sldLayoutId id="2147484120" r:id="rId1"/>
    <p:sldLayoutId id="2147484121" r:id="rId2"/>
    <p:sldLayoutId id="2147484122" r:id="rId3"/>
    <p:sldLayoutId id="2147484123" r:id="rId4"/>
    <p:sldLayoutId id="2147484124" r:id="rId5"/>
    <p:sldLayoutId id="2147484125" r:id="rId6"/>
    <p:sldLayoutId id="2147484126" r:id="rId7"/>
    <p:sldLayoutId id="2147484127" r:id="rId8"/>
    <p:sldLayoutId id="2147484128" r:id="rId9"/>
    <p:sldLayoutId id="2147484129" r:id="rId10"/>
    <p:sldLayoutId id="2147484130"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0636" y="5080171"/>
            <a:ext cx="6096000" cy="1777829"/>
          </a:xfrm>
        </p:spPr>
        <p:txBody>
          <a:bodyPr vert="horz" lIns="228600" tIns="228600" rIns="228600" bIns="228600" rtlCol="0" anchor="ctr">
            <a:normAutofit/>
          </a:bodyPr>
          <a:lstStyle/>
          <a:p>
            <a:pPr algn="ctr">
              <a:spcAft>
                <a:spcPts val="600"/>
              </a:spcAft>
            </a:pPr>
            <a:r>
              <a:rPr lang="en-US" sz="4000" dirty="0"/>
              <a:t>FIGURING COST OF PROCESSING/PRODUCTION</a:t>
            </a:r>
          </a:p>
        </p:txBody>
      </p:sp>
      <p:sp>
        <p:nvSpPr>
          <p:cNvPr id="3" name="Subtitle 2"/>
          <p:cNvSpPr>
            <a:spLocks noGrp="1"/>
          </p:cNvSpPr>
          <p:nvPr>
            <p:ph type="subTitle" idx="1"/>
          </p:nvPr>
        </p:nvSpPr>
        <p:spPr>
          <a:xfrm>
            <a:off x="7042312" y="5386559"/>
            <a:ext cx="1885950" cy="1066800"/>
          </a:xfrm>
        </p:spPr>
        <p:txBody>
          <a:bodyPr vert="horz" lIns="91440" tIns="45720" rIns="91440" bIns="45720" rtlCol="0" anchor="ctr">
            <a:normAutofit/>
          </a:bodyPr>
          <a:lstStyle/>
          <a:p>
            <a:pPr algn="r" defTabSz="914400">
              <a:lnSpc>
                <a:spcPct val="110000"/>
              </a:lnSpc>
            </a:pPr>
            <a:r>
              <a:rPr lang="en-US" sz="1100" dirty="0">
                <a:solidFill>
                  <a:schemeClr val="tx1"/>
                </a:solidFill>
              </a:rPr>
              <a:t>Jon Frohling</a:t>
            </a:r>
          </a:p>
          <a:p>
            <a:pPr algn="r" defTabSz="914400">
              <a:lnSpc>
                <a:spcPct val="110000"/>
              </a:lnSpc>
            </a:pPr>
            <a:r>
              <a:rPr lang="en-US" sz="1100" dirty="0">
                <a:solidFill>
                  <a:schemeClr val="tx1"/>
                </a:solidFill>
              </a:rPr>
              <a:t>Rapid City, SD</a:t>
            </a:r>
          </a:p>
          <a:p>
            <a:pPr algn="r" defTabSz="914400">
              <a:lnSpc>
                <a:spcPct val="110000"/>
              </a:lnSpc>
            </a:pPr>
            <a:r>
              <a:rPr lang="en-US" sz="1100" dirty="0">
                <a:solidFill>
                  <a:schemeClr val="tx1"/>
                </a:solidFill>
              </a:rPr>
              <a:t>Scott Pec, USA</a:t>
            </a:r>
          </a:p>
          <a:p>
            <a:pPr indent="-228600" algn="l" defTabSz="914400">
              <a:lnSpc>
                <a:spcPct val="110000"/>
              </a:lnSpc>
              <a:buFont typeface="Wingdings" panose="05000000000000000000" pitchFamily="2" charset="2"/>
              <a:buChar char="§"/>
            </a:pPr>
            <a:endParaRPr lang="en-US" sz="1100" dirty="0">
              <a:solidFill>
                <a:schemeClr val="tx1"/>
              </a:solidFill>
            </a:endParaRPr>
          </a:p>
        </p:txBody>
      </p:sp>
      <p:pic>
        <p:nvPicPr>
          <p:cNvPr id="6" name="Picture 5" descr="Logo, company name&#10;&#10;Description automatically generated">
            <a:extLst>
              <a:ext uri="{FF2B5EF4-FFF2-40B4-BE49-F238E27FC236}">
                <a16:creationId xmlns:a16="http://schemas.microsoft.com/office/drawing/2014/main" id="{4F5413FA-AC25-44E1-A3A2-0F5D1C3BBDED}"/>
              </a:ext>
            </a:extLst>
          </p:cNvPr>
          <p:cNvPicPr>
            <a:picLocks noChangeAspect="1"/>
          </p:cNvPicPr>
          <p:nvPr/>
        </p:nvPicPr>
        <p:blipFill rotWithShape="1">
          <a:blip r:embed="rId2">
            <a:extLst>
              <a:ext uri="{28A0092B-C50C-407E-A947-70E740481C1C}">
                <a14:useLocalDpi xmlns:a14="http://schemas.microsoft.com/office/drawing/2010/main" val="0"/>
              </a:ext>
            </a:extLst>
          </a:blip>
          <a:srcRect l="11792" r="11226" b="-1"/>
          <a:stretch/>
        </p:blipFill>
        <p:spPr>
          <a:xfrm>
            <a:off x="2614976" y="1184346"/>
            <a:ext cx="3314988" cy="4002970"/>
          </a:xfrm>
          <a:prstGeom prst="rect">
            <a:avLst/>
          </a:prstGeom>
          <a:solidFill>
            <a:schemeClr val="bg1"/>
          </a:solidFill>
        </p:spPr>
      </p:pic>
      <p:pic>
        <p:nvPicPr>
          <p:cNvPr id="9" name="Picture 8" descr="A red and white license plate&#10;&#10;Description automatically generated with medium confidence">
            <a:extLst>
              <a:ext uri="{FF2B5EF4-FFF2-40B4-BE49-F238E27FC236}">
                <a16:creationId xmlns:a16="http://schemas.microsoft.com/office/drawing/2014/main" id="{B125F8F6-15DE-4647-856E-9D779AD5A95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44275" y="6248400"/>
            <a:ext cx="1166456" cy="409917"/>
          </a:xfrm>
          <a:prstGeom prst="rect">
            <a:avLst/>
          </a:prstGeom>
        </p:spPr>
      </p:pic>
      <p:sp>
        <p:nvSpPr>
          <p:cNvPr id="4" name="TextBox 3"/>
          <p:cNvSpPr txBox="1"/>
          <p:nvPr/>
        </p:nvSpPr>
        <p:spPr>
          <a:xfrm>
            <a:off x="-228599" y="112574"/>
            <a:ext cx="9264730" cy="923330"/>
          </a:xfrm>
          <a:prstGeom prst="rect">
            <a:avLst/>
          </a:prstGeom>
          <a:noFill/>
        </p:spPr>
        <p:txBody>
          <a:bodyPr wrap="square" rtlCol="0">
            <a:spAutoFit/>
          </a:bodyPr>
          <a:lstStyle/>
          <a:p>
            <a:pPr algn="ctr">
              <a:spcAft>
                <a:spcPts val="600"/>
              </a:spcAft>
            </a:pPr>
            <a:r>
              <a:rPr lang="en-US" sz="5400" dirty="0"/>
              <a:t>TURN YOUR DATA INTO PROFIT</a:t>
            </a:r>
          </a:p>
        </p:txBody>
      </p:sp>
    </p:spTree>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359" y="335867"/>
            <a:ext cx="7363508" cy="914400"/>
          </a:xfrm>
        </p:spPr>
        <p:txBody>
          <a:bodyPr>
            <a:noAutofit/>
          </a:bodyPr>
          <a:lstStyle/>
          <a:p>
            <a:r>
              <a:rPr lang="en-US" sz="4000" dirty="0"/>
              <a:t>HOW DO I FIGURE HOURLY COST OF LABOR?</a:t>
            </a:r>
          </a:p>
        </p:txBody>
      </p:sp>
      <p:pic>
        <p:nvPicPr>
          <p:cNvPr id="4" name="Picture 3" descr="Logo, company name&#10;&#10;Description automatically generated">
            <a:extLst>
              <a:ext uri="{FF2B5EF4-FFF2-40B4-BE49-F238E27FC236}">
                <a16:creationId xmlns:a16="http://schemas.microsoft.com/office/drawing/2014/main" id="{8DCB0A1F-D931-4DD9-8CB3-9B9BB5D369FB}"/>
              </a:ext>
            </a:extLst>
          </p:cNvPr>
          <p:cNvPicPr>
            <a:picLocks noChangeAspect="1"/>
          </p:cNvPicPr>
          <p:nvPr/>
        </p:nvPicPr>
        <p:blipFill rotWithShape="1">
          <a:blip r:embed="rId2">
            <a:extLst>
              <a:ext uri="{28A0092B-C50C-407E-A947-70E740481C1C}">
                <a14:useLocalDpi xmlns:a14="http://schemas.microsoft.com/office/drawing/2010/main" val="0"/>
              </a:ext>
            </a:extLst>
          </a:blip>
          <a:srcRect l="11792" r="11226" b="-1"/>
          <a:stretch/>
        </p:blipFill>
        <p:spPr>
          <a:xfrm>
            <a:off x="7696200" y="335867"/>
            <a:ext cx="1284441" cy="1551010"/>
          </a:xfrm>
          <a:prstGeom prst="rect">
            <a:avLst/>
          </a:prstGeom>
        </p:spPr>
      </p:pic>
      <p:sp>
        <p:nvSpPr>
          <p:cNvPr id="5" name="TextBox 4">
            <a:extLst>
              <a:ext uri="{FF2B5EF4-FFF2-40B4-BE49-F238E27FC236}">
                <a16:creationId xmlns:a16="http://schemas.microsoft.com/office/drawing/2014/main" id="{65884952-6BEC-4072-8D7A-F0AEA20AE038}"/>
              </a:ext>
            </a:extLst>
          </p:cNvPr>
          <p:cNvSpPr txBox="1"/>
          <p:nvPr/>
        </p:nvSpPr>
        <p:spPr>
          <a:xfrm>
            <a:off x="579967" y="2032711"/>
            <a:ext cx="8305800" cy="3231654"/>
          </a:xfrm>
          <a:prstGeom prst="rect">
            <a:avLst/>
          </a:prstGeom>
          <a:noFill/>
        </p:spPr>
        <p:txBody>
          <a:bodyPr wrap="square" rtlCol="0">
            <a:spAutoFit/>
          </a:bodyPr>
          <a:lstStyle/>
          <a:p>
            <a:pPr marL="342900" indent="-342900"/>
            <a:r>
              <a:rPr lang="en-US" b="1" dirty="0"/>
              <a:t>                       HOW MANY HOURS ARE YOU IN PRODUCTION?</a:t>
            </a:r>
          </a:p>
          <a:p>
            <a:pPr marL="342900" indent="-342900"/>
            <a:r>
              <a:rPr lang="en-US" sz="1600" dirty="0"/>
              <a:t>Total Hours Worked Per Day   *    Days Worked Per Week  * Weeks in a Year</a:t>
            </a:r>
          </a:p>
          <a:p>
            <a:pPr marL="342900" indent="-342900"/>
            <a:r>
              <a:rPr lang="en-US" sz="1600" dirty="0"/>
              <a:t>	8   HOURS/DAY                   times		</a:t>
            </a:r>
          </a:p>
          <a:p>
            <a:pPr marL="342900" indent="-342900"/>
            <a:r>
              <a:rPr lang="en-US" sz="1600" dirty="0"/>
              <a:t>	5  DAYS WORKED/WEEK   times</a:t>
            </a:r>
          </a:p>
          <a:p>
            <a:pPr marL="342900" indent="-342900"/>
            <a:r>
              <a:rPr lang="en-US" sz="1600" dirty="0"/>
              <a:t>	52  WEEKS WORKED/YEAR</a:t>
            </a:r>
          </a:p>
          <a:p>
            <a:pPr marL="342900" indent="-342900"/>
            <a:r>
              <a:rPr lang="en-US" sz="1600" dirty="0"/>
              <a:t>-------------</a:t>
            </a:r>
          </a:p>
          <a:p>
            <a:pPr marL="342900" indent="-342900"/>
            <a:r>
              <a:rPr lang="en-US" sz="1600" dirty="0"/>
              <a:t>2080   </a:t>
            </a:r>
            <a:r>
              <a:rPr lang="en-US" sz="1600" dirty="0" err="1"/>
              <a:t>hrs</a:t>
            </a:r>
            <a:r>
              <a:rPr lang="en-US" sz="1600" dirty="0"/>
              <a:t> in Production/Year      </a:t>
            </a:r>
            <a:r>
              <a:rPr lang="en-US" sz="1600" dirty="0">
                <a:highlight>
                  <a:srgbClr val="FFFF00"/>
                </a:highlight>
              </a:rPr>
              <a:t>(PLEASE MAKE SURE THIS NUMBER REFELCTS YOUR BUSINESS)</a:t>
            </a:r>
          </a:p>
          <a:p>
            <a:pPr marL="342900" indent="-342900"/>
            <a:endParaRPr lang="en-US" dirty="0"/>
          </a:p>
          <a:p>
            <a:pPr marL="342900" indent="-342900"/>
            <a:endParaRPr lang="en-US" dirty="0"/>
          </a:p>
          <a:p>
            <a:pPr marL="342900" indent="-342900" algn="ctr"/>
            <a:r>
              <a:rPr lang="en-US" i="1" dirty="0">
                <a:solidFill>
                  <a:srgbClr val="FF0000"/>
                </a:solidFill>
                <a:latin typeface="Eras Demi ITC" pitchFamily="34" charset="0"/>
              </a:rPr>
              <a:t>TOTAL LABOR COST  LAST YEAR DIVIDED BY TOTAL PRODUCTIVE HOURS LAST YEAR</a:t>
            </a:r>
            <a:endParaRPr lang="en-US" dirty="0"/>
          </a:p>
          <a:p>
            <a:pPr marL="342900" indent="-342900">
              <a:buFont typeface="+mj-lt"/>
              <a:buAutoNum type="arabicPeriod"/>
            </a:pPr>
            <a:endParaRPr lang="en-US" dirty="0"/>
          </a:p>
        </p:txBody>
      </p:sp>
      <p:sp>
        <p:nvSpPr>
          <p:cNvPr id="7" name="TextBox 6">
            <a:extLst>
              <a:ext uri="{FF2B5EF4-FFF2-40B4-BE49-F238E27FC236}">
                <a16:creationId xmlns:a16="http://schemas.microsoft.com/office/drawing/2014/main" id="{9976A948-A5F7-43B7-9DB9-F66014B4ADEA}"/>
              </a:ext>
            </a:extLst>
          </p:cNvPr>
          <p:cNvSpPr txBox="1"/>
          <p:nvPr/>
        </p:nvSpPr>
        <p:spPr>
          <a:xfrm>
            <a:off x="419100" y="5410200"/>
            <a:ext cx="8627534" cy="923330"/>
          </a:xfrm>
          <a:prstGeom prst="rect">
            <a:avLst/>
          </a:prstGeom>
          <a:noFill/>
        </p:spPr>
        <p:txBody>
          <a:bodyPr wrap="square">
            <a:spAutoFit/>
          </a:bodyPr>
          <a:lstStyle/>
          <a:p>
            <a:pPr marL="342900" indent="-342900"/>
            <a:endParaRPr lang="en-US" dirty="0"/>
          </a:p>
          <a:p>
            <a:pPr marL="342900" indent="-342900"/>
            <a:r>
              <a:rPr lang="en-US" dirty="0"/>
              <a:t>IF YOU CAN SEPARATE THESE INTO DEPARTMENTS IT IS EVEN BETTER</a:t>
            </a:r>
          </a:p>
          <a:p>
            <a:pPr marL="342900" indent="-342900"/>
            <a:r>
              <a:rPr lang="en-US" dirty="0"/>
              <a:t>	(CUSTOM—SAUSAGE—FRESH MEAT CUTTING FOR RETAIL—ETC.)</a:t>
            </a:r>
          </a:p>
        </p:txBody>
      </p:sp>
    </p:spTree>
    <p:extLst>
      <p:ext uri="{BB962C8B-B14F-4D97-AF65-F5344CB8AC3E}">
        <p14:creationId xmlns:p14="http://schemas.microsoft.com/office/powerpoint/2010/main" val="2378619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5905C2E-394F-4609-B920-4CC3C6688DEB}"/>
              </a:ext>
            </a:extLst>
          </p:cNvPr>
          <p:cNvSpPr txBox="1">
            <a:spLocks/>
          </p:cNvSpPr>
          <p:nvPr/>
        </p:nvSpPr>
        <p:spPr>
          <a:xfrm>
            <a:off x="163359" y="246723"/>
            <a:ext cx="7388908" cy="914400"/>
          </a:xfrm>
          <a:prstGeom prst="rect">
            <a:avLst/>
          </a:prstGeom>
        </p:spPr>
        <p:txBody>
          <a:bodyP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3200" dirty="0"/>
              <a:t>PRINT A PAYROLL REPORT AND DIVIDE IT OUT-BASED ON 2080 PRODUCTIVE HOURS</a:t>
            </a:r>
          </a:p>
        </p:txBody>
      </p:sp>
      <p:pic>
        <p:nvPicPr>
          <p:cNvPr id="9" name="Picture 8" descr="Logo, company name&#10;&#10;Description automatically generated">
            <a:extLst>
              <a:ext uri="{FF2B5EF4-FFF2-40B4-BE49-F238E27FC236}">
                <a16:creationId xmlns:a16="http://schemas.microsoft.com/office/drawing/2014/main" id="{4619A357-0734-45FA-88DD-2BEDAC729390}"/>
              </a:ext>
            </a:extLst>
          </p:cNvPr>
          <p:cNvPicPr>
            <a:picLocks noChangeAspect="1"/>
          </p:cNvPicPr>
          <p:nvPr/>
        </p:nvPicPr>
        <p:blipFill rotWithShape="1">
          <a:blip r:embed="rId2">
            <a:extLst>
              <a:ext uri="{28A0092B-C50C-407E-A947-70E740481C1C}">
                <a14:useLocalDpi xmlns:a14="http://schemas.microsoft.com/office/drawing/2010/main" val="0"/>
              </a:ext>
            </a:extLst>
          </a:blip>
          <a:srcRect l="11792" r="11226" b="-1"/>
          <a:stretch/>
        </p:blipFill>
        <p:spPr>
          <a:xfrm>
            <a:off x="7712562" y="27184"/>
            <a:ext cx="1120857" cy="1353477"/>
          </a:xfrm>
          <a:prstGeom prst="rect">
            <a:avLst/>
          </a:prstGeom>
        </p:spPr>
      </p:pic>
      <p:sp>
        <p:nvSpPr>
          <p:cNvPr id="6" name="TextBox 5">
            <a:extLst>
              <a:ext uri="{FF2B5EF4-FFF2-40B4-BE49-F238E27FC236}">
                <a16:creationId xmlns:a16="http://schemas.microsoft.com/office/drawing/2014/main" id="{D01F01F1-64E5-4A2B-B8E9-FA72AE39208C}"/>
              </a:ext>
            </a:extLst>
          </p:cNvPr>
          <p:cNvSpPr txBox="1"/>
          <p:nvPr/>
        </p:nvSpPr>
        <p:spPr>
          <a:xfrm>
            <a:off x="7162800" y="2057400"/>
            <a:ext cx="1829856" cy="3293209"/>
          </a:xfrm>
          <a:prstGeom prst="rect">
            <a:avLst/>
          </a:prstGeom>
          <a:noFill/>
          <a:ln>
            <a:solidFill>
              <a:schemeClr val="tx1"/>
            </a:solidFill>
            <a:extLst>
              <a:ext uri="{C807C97D-BFC1-408E-A445-0C87EB9F89A2}">
                <ask:lineSketchStyleProps xmlns:ask="http://schemas.microsoft.com/office/drawing/2018/sketchyshapes">
                  <ask:type>
                    <ask:lineSketchNone/>
                  </ask:type>
                </ask:lineSketchStyleProps>
              </a:ext>
            </a:extLst>
          </a:ln>
        </p:spPr>
        <p:txBody>
          <a:bodyPr wrap="square">
            <a:spAutoFit/>
          </a:bodyPr>
          <a:lstStyle/>
          <a:p>
            <a:r>
              <a:rPr lang="en-US" sz="1600" b="0" i="0" dirty="0">
                <a:solidFill>
                  <a:srgbClr val="202124"/>
                </a:solidFill>
                <a:effectLst/>
                <a:latin typeface="Roboto" panose="02000000000000000000" pitchFamily="2" charset="0"/>
              </a:rPr>
              <a:t>Many </a:t>
            </a:r>
            <a:r>
              <a:rPr lang="en-US" sz="1600" b="1" i="0" dirty="0">
                <a:solidFill>
                  <a:srgbClr val="202124"/>
                </a:solidFill>
                <a:effectLst/>
                <a:latin typeface="Roboto" panose="02000000000000000000" pitchFamily="2" charset="0"/>
              </a:rPr>
              <a:t>businesses</a:t>
            </a:r>
            <a:r>
              <a:rPr lang="en-US" sz="1600" b="0" i="0" dirty="0">
                <a:solidFill>
                  <a:srgbClr val="202124"/>
                </a:solidFill>
                <a:effectLst/>
                <a:latin typeface="Roboto" panose="02000000000000000000" pitchFamily="2" charset="0"/>
              </a:rPr>
              <a:t> operate with </a:t>
            </a:r>
            <a:r>
              <a:rPr lang="en-US" sz="1600" b="1" i="0" dirty="0">
                <a:solidFill>
                  <a:srgbClr val="202124"/>
                </a:solidFill>
                <a:effectLst/>
                <a:latin typeface="Roboto" panose="02000000000000000000" pitchFamily="2" charset="0"/>
              </a:rPr>
              <a:t>payroll percentages</a:t>
            </a:r>
            <a:r>
              <a:rPr lang="en-US" sz="1600" b="0" i="0" dirty="0">
                <a:solidFill>
                  <a:srgbClr val="202124"/>
                </a:solidFill>
                <a:effectLst/>
                <a:latin typeface="Roboto" panose="02000000000000000000" pitchFamily="2" charset="0"/>
              </a:rPr>
              <a:t> in the 15–30% range. But labor-intensive service-based </a:t>
            </a:r>
            <a:r>
              <a:rPr lang="en-US" sz="1600" b="1" i="0" dirty="0">
                <a:solidFill>
                  <a:srgbClr val="202124"/>
                </a:solidFill>
                <a:effectLst/>
                <a:latin typeface="Roboto" panose="02000000000000000000" pitchFamily="2" charset="0"/>
              </a:rPr>
              <a:t>businesses</a:t>
            </a:r>
            <a:r>
              <a:rPr lang="en-US" sz="1600" b="0" i="0" dirty="0">
                <a:solidFill>
                  <a:srgbClr val="202124"/>
                </a:solidFill>
                <a:effectLst/>
                <a:latin typeface="Roboto" panose="02000000000000000000" pitchFamily="2" charset="0"/>
              </a:rPr>
              <a:t> may have much higher </a:t>
            </a:r>
            <a:r>
              <a:rPr lang="en-US" sz="1600" b="1" i="0" dirty="0">
                <a:solidFill>
                  <a:srgbClr val="202124"/>
                </a:solidFill>
                <a:effectLst/>
                <a:latin typeface="Roboto" panose="02000000000000000000" pitchFamily="2" charset="0"/>
              </a:rPr>
              <a:t>payroll</a:t>
            </a:r>
            <a:r>
              <a:rPr lang="en-US" sz="1600" b="0" i="0" dirty="0">
                <a:solidFill>
                  <a:srgbClr val="202124"/>
                </a:solidFill>
                <a:effectLst/>
                <a:latin typeface="Roboto" panose="02000000000000000000" pitchFamily="2" charset="0"/>
              </a:rPr>
              <a:t> costs of up </a:t>
            </a:r>
            <a:r>
              <a:rPr lang="en-US" sz="1600" b="1" i="0" dirty="0">
                <a:solidFill>
                  <a:srgbClr val="202124"/>
                </a:solidFill>
                <a:effectLst/>
                <a:latin typeface="Roboto" panose="02000000000000000000" pitchFamily="2" charset="0"/>
              </a:rPr>
              <a:t>to</a:t>
            </a:r>
            <a:r>
              <a:rPr lang="en-US" sz="1600" b="0" i="0" dirty="0">
                <a:solidFill>
                  <a:srgbClr val="202124"/>
                </a:solidFill>
                <a:effectLst/>
                <a:latin typeface="Roboto" panose="02000000000000000000" pitchFamily="2" charset="0"/>
              </a:rPr>
              <a:t> 50%, and still remain profitable</a:t>
            </a:r>
            <a:endParaRPr lang="en-US" sz="1600" dirty="0">
              <a:latin typeface="Arial Narrow" panose="020B0606020202030204" pitchFamily="34" charset="0"/>
            </a:endParaRPr>
          </a:p>
        </p:txBody>
      </p:sp>
      <p:graphicFrame>
        <p:nvGraphicFramePr>
          <p:cNvPr id="3" name="Table 2">
            <a:extLst>
              <a:ext uri="{FF2B5EF4-FFF2-40B4-BE49-F238E27FC236}">
                <a16:creationId xmlns:a16="http://schemas.microsoft.com/office/drawing/2014/main" id="{385C8441-B41D-4FE9-893D-92444993E88D}"/>
              </a:ext>
            </a:extLst>
          </p:cNvPr>
          <p:cNvGraphicFramePr>
            <a:graphicFrameLocks noGrp="1"/>
          </p:cNvGraphicFramePr>
          <p:nvPr>
            <p:extLst>
              <p:ext uri="{D42A27DB-BD31-4B8C-83A1-F6EECF244321}">
                <p14:modId xmlns:p14="http://schemas.microsoft.com/office/powerpoint/2010/main" val="165118922"/>
              </p:ext>
            </p:extLst>
          </p:nvPr>
        </p:nvGraphicFramePr>
        <p:xfrm>
          <a:off x="291531" y="1219200"/>
          <a:ext cx="6740511" cy="5222883"/>
        </p:xfrm>
        <a:graphic>
          <a:graphicData uri="http://schemas.openxmlformats.org/drawingml/2006/table">
            <a:tbl>
              <a:tblPr>
                <a:tableStyleId>{5C22544A-7EE6-4342-B048-85BDC9FD1C3A}</a:tableStyleId>
              </a:tblPr>
              <a:tblGrid>
                <a:gridCol w="1530936">
                  <a:extLst>
                    <a:ext uri="{9D8B030D-6E8A-4147-A177-3AD203B41FA5}">
                      <a16:colId xmlns:a16="http://schemas.microsoft.com/office/drawing/2014/main" val="72096663"/>
                    </a:ext>
                  </a:extLst>
                </a:gridCol>
                <a:gridCol w="1618698">
                  <a:extLst>
                    <a:ext uri="{9D8B030D-6E8A-4147-A177-3AD203B41FA5}">
                      <a16:colId xmlns:a16="http://schemas.microsoft.com/office/drawing/2014/main" val="1244494120"/>
                    </a:ext>
                  </a:extLst>
                </a:gridCol>
                <a:gridCol w="1513872">
                  <a:extLst>
                    <a:ext uri="{9D8B030D-6E8A-4147-A177-3AD203B41FA5}">
                      <a16:colId xmlns:a16="http://schemas.microsoft.com/office/drawing/2014/main" val="1178550599"/>
                    </a:ext>
                  </a:extLst>
                </a:gridCol>
                <a:gridCol w="1075069">
                  <a:extLst>
                    <a:ext uri="{9D8B030D-6E8A-4147-A177-3AD203B41FA5}">
                      <a16:colId xmlns:a16="http://schemas.microsoft.com/office/drawing/2014/main" val="1840642021"/>
                    </a:ext>
                  </a:extLst>
                </a:gridCol>
                <a:gridCol w="533878">
                  <a:extLst>
                    <a:ext uri="{9D8B030D-6E8A-4147-A177-3AD203B41FA5}">
                      <a16:colId xmlns:a16="http://schemas.microsoft.com/office/drawing/2014/main" val="1324117025"/>
                    </a:ext>
                  </a:extLst>
                </a:gridCol>
                <a:gridCol w="468058">
                  <a:extLst>
                    <a:ext uri="{9D8B030D-6E8A-4147-A177-3AD203B41FA5}">
                      <a16:colId xmlns:a16="http://schemas.microsoft.com/office/drawing/2014/main" val="465908494"/>
                    </a:ext>
                  </a:extLst>
                </a:gridCol>
              </a:tblGrid>
              <a:tr h="190839">
                <a:tc>
                  <a:txBody>
                    <a:bodyPr/>
                    <a:lstStyle/>
                    <a:p>
                      <a:pPr algn="l" fontAlgn="b"/>
                      <a:r>
                        <a:rPr lang="en-US" sz="900" u="none" strike="noStrike">
                          <a:effectLst/>
                        </a:rPr>
                        <a:t>PAYROLL</a:t>
                      </a:r>
                      <a:endParaRPr lang="en-US" sz="9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r>
                        <a:rPr lang="en-US" sz="900" u="none" strike="noStrike">
                          <a:effectLst/>
                        </a:rPr>
                        <a:t>YEARLY TOTAL 2020</a:t>
                      </a:r>
                      <a:endParaRPr lang="en-US" sz="9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r>
                        <a:rPr lang="en-US" sz="900" u="none" strike="noStrike">
                          <a:effectLst/>
                        </a:rPr>
                        <a:t>YEARLY TOTAL 2019</a:t>
                      </a:r>
                      <a:endParaRPr lang="en-US" sz="900" b="0" i="0" u="none" strike="noStrike">
                        <a:solidFill>
                          <a:srgbClr val="000000"/>
                        </a:solidFill>
                        <a:effectLst/>
                        <a:latin typeface="Calibri" panose="020F0502020204030204" pitchFamily="34" charset="0"/>
                      </a:endParaRPr>
                    </a:p>
                  </a:txBody>
                  <a:tcPr marL="6360" marR="6360" marT="6360" marB="0" anchor="b"/>
                </a:tc>
                <a:tc gridSpan="2">
                  <a:txBody>
                    <a:bodyPr/>
                    <a:lstStyle/>
                    <a:p>
                      <a:pPr algn="l" fontAlgn="b"/>
                      <a:r>
                        <a:rPr lang="en-US" sz="900" u="none" strike="noStrike">
                          <a:effectLst/>
                        </a:rPr>
                        <a:t>AVERAGE OF 2 YEARS</a:t>
                      </a:r>
                      <a:endParaRPr lang="en-US" sz="900" b="0" i="0" u="none" strike="noStrike">
                        <a:solidFill>
                          <a:srgbClr val="000000"/>
                        </a:solidFill>
                        <a:effectLst/>
                        <a:latin typeface="Calibri" panose="020F0502020204030204" pitchFamily="34" charset="0"/>
                      </a:endParaRPr>
                    </a:p>
                  </a:txBody>
                  <a:tcPr marL="6360" marR="6360" marT="6360" marB="0" anchor="b"/>
                </a:tc>
                <a:tc hMerge="1">
                  <a:txBody>
                    <a:bodyPr/>
                    <a:lstStyle/>
                    <a:p>
                      <a:endParaRPr lang="en-US"/>
                    </a:p>
                  </a:txBody>
                  <a:tcPr/>
                </a:tc>
                <a:tc>
                  <a:txBody>
                    <a:bodyPr/>
                    <a:lstStyle/>
                    <a:p>
                      <a:pPr algn="l" fontAlgn="b"/>
                      <a:endParaRPr lang="en-US" sz="700" b="0" i="0" u="none" strike="noStrike">
                        <a:solidFill>
                          <a:srgbClr val="000000"/>
                        </a:solidFill>
                        <a:effectLst/>
                        <a:latin typeface="Calibri" panose="020F0502020204030204" pitchFamily="34" charset="0"/>
                      </a:endParaRPr>
                    </a:p>
                  </a:txBody>
                  <a:tcPr marL="6360" marR="6360" marT="6360" marB="0" anchor="b"/>
                </a:tc>
                <a:extLst>
                  <a:ext uri="{0D108BD9-81ED-4DB2-BD59-A6C34878D82A}">
                    <a16:rowId xmlns:a16="http://schemas.microsoft.com/office/drawing/2014/main" val="3540133636"/>
                  </a:ext>
                </a:extLst>
              </a:tr>
              <a:tr h="152671">
                <a:tc>
                  <a:txBody>
                    <a:bodyPr/>
                    <a:lstStyle/>
                    <a:p>
                      <a:pPr algn="l" fontAlgn="b"/>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360" marR="6360" marT="6360" marB="0" anchor="b"/>
                </a:tc>
                <a:extLst>
                  <a:ext uri="{0D108BD9-81ED-4DB2-BD59-A6C34878D82A}">
                    <a16:rowId xmlns:a16="http://schemas.microsoft.com/office/drawing/2014/main" val="3216721190"/>
                  </a:ext>
                </a:extLst>
              </a:tr>
              <a:tr h="276335">
                <a:tc>
                  <a:txBody>
                    <a:bodyPr/>
                    <a:lstStyle/>
                    <a:p>
                      <a:pPr algn="l" fontAlgn="b"/>
                      <a:r>
                        <a:rPr lang="en-US" sz="700" u="none" strike="noStrike">
                          <a:effectLst/>
                        </a:rPr>
                        <a:t>SALARY</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r>
                        <a:rPr lang="en-US" sz="700" u="none" strike="noStrike">
                          <a:effectLst/>
                        </a:rPr>
                        <a:t> $                                                19,000.00 </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r>
                        <a:rPr lang="en-US" sz="700" u="none" strike="noStrike">
                          <a:effectLst/>
                        </a:rPr>
                        <a:t> $                                                           -   </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r>
                        <a:rPr lang="en-US" sz="700" u="none" strike="noStrike">
                          <a:effectLst/>
                        </a:rPr>
                        <a:t> $                        19,000.00 </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360" marR="6360" marT="6360" marB="0" anchor="b"/>
                </a:tc>
                <a:extLst>
                  <a:ext uri="{0D108BD9-81ED-4DB2-BD59-A6C34878D82A}">
                    <a16:rowId xmlns:a16="http://schemas.microsoft.com/office/drawing/2014/main" val="3993798282"/>
                  </a:ext>
                </a:extLst>
              </a:tr>
              <a:tr h="276335">
                <a:tc>
                  <a:txBody>
                    <a:bodyPr/>
                    <a:lstStyle/>
                    <a:p>
                      <a:pPr algn="l" fontAlgn="b"/>
                      <a:r>
                        <a:rPr lang="en-US" sz="700" u="none" strike="noStrike">
                          <a:effectLst/>
                        </a:rPr>
                        <a:t>FFCRA SICK PAY</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r>
                        <a:rPr lang="en-US" sz="700" u="none" strike="noStrike">
                          <a:effectLst/>
                        </a:rPr>
                        <a:t> $                                                   1,040.00 </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r>
                        <a:rPr lang="en-US" sz="700" u="none" strike="noStrike">
                          <a:effectLst/>
                        </a:rPr>
                        <a:t> </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r>
                        <a:rPr lang="en-US" sz="700" u="none" strike="noStrike">
                          <a:effectLst/>
                        </a:rPr>
                        <a:t> $                          1,040.00 </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360" marR="6360" marT="6360" marB="0" anchor="b"/>
                </a:tc>
                <a:extLst>
                  <a:ext uri="{0D108BD9-81ED-4DB2-BD59-A6C34878D82A}">
                    <a16:rowId xmlns:a16="http://schemas.microsoft.com/office/drawing/2014/main" val="2620277686"/>
                  </a:ext>
                </a:extLst>
              </a:tr>
              <a:tr h="276335">
                <a:tc>
                  <a:txBody>
                    <a:bodyPr/>
                    <a:lstStyle/>
                    <a:p>
                      <a:pPr algn="l" fontAlgn="b"/>
                      <a:r>
                        <a:rPr lang="en-US" sz="700" u="none" strike="noStrike">
                          <a:effectLst/>
                        </a:rPr>
                        <a:t>HOURLY RATE</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r>
                        <a:rPr lang="en-US" sz="700" u="none" strike="noStrike">
                          <a:effectLst/>
                        </a:rPr>
                        <a:t> $                                              198,718.75 </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r>
                        <a:rPr lang="en-US" sz="700" u="none" strike="noStrike">
                          <a:effectLst/>
                        </a:rPr>
                        <a:t> $                                         161,362.25 </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r>
                        <a:rPr lang="en-US" sz="700" u="none" strike="noStrike">
                          <a:effectLst/>
                        </a:rPr>
                        <a:t> $                        37,356.50 </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360" marR="6360" marT="6360" marB="0" anchor="b"/>
                </a:tc>
                <a:extLst>
                  <a:ext uri="{0D108BD9-81ED-4DB2-BD59-A6C34878D82A}">
                    <a16:rowId xmlns:a16="http://schemas.microsoft.com/office/drawing/2014/main" val="1319523369"/>
                  </a:ext>
                </a:extLst>
              </a:tr>
              <a:tr h="276335">
                <a:tc>
                  <a:txBody>
                    <a:bodyPr/>
                    <a:lstStyle/>
                    <a:p>
                      <a:pPr algn="l" fontAlgn="b"/>
                      <a:r>
                        <a:rPr lang="en-US" sz="700" u="none" strike="noStrike">
                          <a:effectLst/>
                        </a:rPr>
                        <a:t>HOURLY VACATION</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r>
                        <a:rPr lang="en-US" sz="700" u="none" strike="noStrike">
                          <a:effectLst/>
                        </a:rPr>
                        <a:t> $                                                   2,071.00 </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r>
                        <a:rPr lang="en-US" sz="700" u="none" strike="noStrike">
                          <a:effectLst/>
                        </a:rPr>
                        <a:t> $                                              2,080.00 </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r>
                        <a:rPr lang="en-US" sz="700" u="none" strike="noStrike">
                          <a:effectLst/>
                        </a:rPr>
                        <a:t> $                                (9.00)</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360" marR="6360" marT="6360" marB="0" anchor="b"/>
                </a:tc>
                <a:extLst>
                  <a:ext uri="{0D108BD9-81ED-4DB2-BD59-A6C34878D82A}">
                    <a16:rowId xmlns:a16="http://schemas.microsoft.com/office/drawing/2014/main" val="3251287047"/>
                  </a:ext>
                </a:extLst>
              </a:tr>
              <a:tr h="276335">
                <a:tc>
                  <a:txBody>
                    <a:bodyPr/>
                    <a:lstStyle/>
                    <a:p>
                      <a:pPr algn="l" fontAlgn="b"/>
                      <a:r>
                        <a:rPr lang="en-US" sz="700" u="none" strike="noStrike">
                          <a:effectLst/>
                        </a:rPr>
                        <a:t>OVERTIME</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r>
                        <a:rPr lang="en-US" sz="700" u="none" strike="noStrike">
                          <a:effectLst/>
                        </a:rPr>
                        <a:t> $                                                16,719.00 </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r>
                        <a:rPr lang="en-US" sz="700" u="none" strike="noStrike">
                          <a:effectLst/>
                        </a:rPr>
                        <a:t> $                                              8,197.75 </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r>
                        <a:rPr lang="en-US" sz="700" u="none" strike="noStrike">
                          <a:effectLst/>
                        </a:rPr>
                        <a:t> $                          8,521.25 </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360" marR="6360" marT="6360" marB="0" anchor="b"/>
                </a:tc>
                <a:extLst>
                  <a:ext uri="{0D108BD9-81ED-4DB2-BD59-A6C34878D82A}">
                    <a16:rowId xmlns:a16="http://schemas.microsoft.com/office/drawing/2014/main" val="3025964979"/>
                  </a:ext>
                </a:extLst>
              </a:tr>
              <a:tr h="276335">
                <a:tc>
                  <a:txBody>
                    <a:bodyPr/>
                    <a:lstStyle/>
                    <a:p>
                      <a:pPr algn="l" fontAlgn="b"/>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r>
                        <a:rPr lang="en-US" sz="700" u="none" strike="noStrike">
                          <a:effectLst/>
                        </a:rPr>
                        <a:t> $                                                50,454.09 </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r>
                        <a:rPr lang="en-US" sz="700" u="none" strike="noStrike">
                          <a:effectLst/>
                        </a:rPr>
                        <a:t> $                                            22,411.59 </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r>
                        <a:rPr lang="en-US" sz="700" u="none" strike="noStrike">
                          <a:effectLst/>
                        </a:rPr>
                        <a:t> $                        28,042.50 </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360" marR="6360" marT="6360" marB="0" anchor="b"/>
                </a:tc>
                <a:extLst>
                  <a:ext uri="{0D108BD9-81ED-4DB2-BD59-A6C34878D82A}">
                    <a16:rowId xmlns:a16="http://schemas.microsoft.com/office/drawing/2014/main" val="3422136183"/>
                  </a:ext>
                </a:extLst>
              </a:tr>
              <a:tr h="276335">
                <a:tc>
                  <a:txBody>
                    <a:bodyPr/>
                    <a:lstStyle/>
                    <a:p>
                      <a:pPr algn="l" fontAlgn="b"/>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r>
                        <a:rPr lang="en-US" sz="700" u="none" strike="noStrike">
                          <a:effectLst/>
                        </a:rPr>
                        <a:t> $                                                                -   </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r>
                        <a:rPr lang="en-US" sz="700" u="none" strike="noStrike">
                          <a:effectLst/>
                        </a:rPr>
                        <a:t> $                                                           -   </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r>
                        <a:rPr lang="en-US" sz="700" u="none" strike="noStrike">
                          <a:effectLst/>
                        </a:rPr>
                        <a:t> $                                       -   </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360" marR="6360" marT="6360" marB="0" anchor="b"/>
                </a:tc>
                <a:extLst>
                  <a:ext uri="{0D108BD9-81ED-4DB2-BD59-A6C34878D82A}">
                    <a16:rowId xmlns:a16="http://schemas.microsoft.com/office/drawing/2014/main" val="1721363328"/>
                  </a:ext>
                </a:extLst>
              </a:tr>
              <a:tr h="276335">
                <a:tc>
                  <a:txBody>
                    <a:bodyPr/>
                    <a:lstStyle/>
                    <a:p>
                      <a:pPr algn="l" fontAlgn="b"/>
                      <a:r>
                        <a:rPr lang="en-US" sz="700" u="none" strike="noStrike">
                          <a:effectLst/>
                        </a:rPr>
                        <a:t>UNEMPLOYMENT</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r>
                        <a:rPr lang="en-US" sz="700" u="none" strike="noStrike">
                          <a:effectLst/>
                        </a:rPr>
                        <a:t> $                                                      783.38 </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r>
                        <a:rPr lang="en-US" sz="700" u="none" strike="noStrike">
                          <a:effectLst/>
                        </a:rPr>
                        <a:t> $                                                  503.40 </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r>
                        <a:rPr lang="en-US" sz="700" u="none" strike="noStrike">
                          <a:effectLst/>
                        </a:rPr>
                        <a:t> $                              279.98 </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360" marR="6360" marT="6360" marB="0" anchor="b"/>
                </a:tc>
                <a:extLst>
                  <a:ext uri="{0D108BD9-81ED-4DB2-BD59-A6C34878D82A}">
                    <a16:rowId xmlns:a16="http://schemas.microsoft.com/office/drawing/2014/main" val="3665323649"/>
                  </a:ext>
                </a:extLst>
              </a:tr>
              <a:tr h="276335">
                <a:tc>
                  <a:txBody>
                    <a:bodyPr/>
                    <a:lstStyle/>
                    <a:p>
                      <a:pPr algn="l" fontAlgn="b"/>
                      <a:r>
                        <a:rPr lang="en-US" sz="700" u="none" strike="noStrike">
                          <a:effectLst/>
                        </a:rPr>
                        <a:t>MEDICARE COMPANY</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r>
                        <a:rPr lang="en-US" sz="700" u="none" strike="noStrike">
                          <a:effectLst/>
                        </a:rPr>
                        <a:t> $                                                   4,176.04 </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r>
                        <a:rPr lang="en-US" sz="700" u="none" strike="noStrike">
                          <a:effectLst/>
                        </a:rPr>
                        <a:t> $                                              2,813.76 </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r>
                        <a:rPr lang="en-US" sz="700" u="none" strike="noStrike">
                          <a:effectLst/>
                        </a:rPr>
                        <a:t> $                          1,362.28 </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360" marR="6360" marT="6360" marB="0" anchor="b"/>
                </a:tc>
                <a:extLst>
                  <a:ext uri="{0D108BD9-81ED-4DB2-BD59-A6C34878D82A}">
                    <a16:rowId xmlns:a16="http://schemas.microsoft.com/office/drawing/2014/main" val="1796892840"/>
                  </a:ext>
                </a:extLst>
              </a:tr>
              <a:tr h="276335">
                <a:tc>
                  <a:txBody>
                    <a:bodyPr/>
                    <a:lstStyle/>
                    <a:p>
                      <a:pPr algn="l" fontAlgn="b"/>
                      <a:r>
                        <a:rPr lang="en-US" sz="700" u="none" strike="noStrike">
                          <a:effectLst/>
                        </a:rPr>
                        <a:t>SOCIAL SECURITY</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r>
                        <a:rPr lang="en-US" sz="700" u="none" strike="noStrike">
                          <a:effectLst/>
                        </a:rPr>
                        <a:t> $                                                17,856.22 </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r>
                        <a:rPr lang="en-US" sz="700" u="none" strike="noStrike">
                          <a:effectLst/>
                        </a:rPr>
                        <a:t> $                                            12,031.19 </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r>
                        <a:rPr lang="en-US" sz="700" u="none" strike="noStrike">
                          <a:effectLst/>
                        </a:rPr>
                        <a:t> $                          5,825.03 </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360" marR="6360" marT="6360" marB="0" anchor="b"/>
                </a:tc>
                <a:extLst>
                  <a:ext uri="{0D108BD9-81ED-4DB2-BD59-A6C34878D82A}">
                    <a16:rowId xmlns:a16="http://schemas.microsoft.com/office/drawing/2014/main" val="2407931464"/>
                  </a:ext>
                </a:extLst>
              </a:tr>
              <a:tr h="276335">
                <a:tc>
                  <a:txBody>
                    <a:bodyPr/>
                    <a:lstStyle/>
                    <a:p>
                      <a:pPr algn="l" fontAlgn="b"/>
                      <a:r>
                        <a:rPr lang="en-US" sz="700" u="none" strike="noStrike">
                          <a:effectLst/>
                        </a:rPr>
                        <a:t>STATE UNEMPLOYMENT</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r>
                        <a:rPr lang="en-US" sz="700" u="none" strike="noStrike">
                          <a:effectLst/>
                        </a:rPr>
                        <a:t> $                                                   3,578.80 </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r>
                        <a:rPr lang="en-US" sz="700" u="none" strike="noStrike">
                          <a:effectLst/>
                        </a:rPr>
                        <a:t> $                                              6,542.11 </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r>
                        <a:rPr lang="en-US" sz="700" u="none" strike="noStrike">
                          <a:effectLst/>
                        </a:rPr>
                        <a:t> $                        (2,963.31)</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360" marR="6360" marT="6360" marB="0" anchor="b"/>
                </a:tc>
                <a:extLst>
                  <a:ext uri="{0D108BD9-81ED-4DB2-BD59-A6C34878D82A}">
                    <a16:rowId xmlns:a16="http://schemas.microsoft.com/office/drawing/2014/main" val="2714415320"/>
                  </a:ext>
                </a:extLst>
              </a:tr>
              <a:tr h="276335">
                <a:tc>
                  <a:txBody>
                    <a:bodyPr/>
                    <a:lstStyle/>
                    <a:p>
                      <a:pPr algn="l" fontAlgn="b"/>
                      <a:r>
                        <a:rPr lang="en-US" sz="700" u="none" strike="noStrike">
                          <a:effectLst/>
                        </a:rPr>
                        <a:t>SIMPLE IRA MATCH</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r>
                        <a:rPr lang="en-US" sz="700" u="none" strike="noStrike">
                          <a:effectLst/>
                        </a:rPr>
                        <a:t> $                                                   1,520.79 </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r>
                        <a:rPr lang="en-US" sz="700" u="none" strike="noStrike">
                          <a:effectLst/>
                        </a:rPr>
                        <a:t> $                                                  746.78 </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r>
                        <a:rPr lang="en-US" sz="700" u="none" strike="noStrike">
                          <a:effectLst/>
                        </a:rPr>
                        <a:t> $                              774.01 </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360" marR="6360" marT="6360" marB="0" anchor="b"/>
                </a:tc>
                <a:extLst>
                  <a:ext uri="{0D108BD9-81ED-4DB2-BD59-A6C34878D82A}">
                    <a16:rowId xmlns:a16="http://schemas.microsoft.com/office/drawing/2014/main" val="2000979197"/>
                  </a:ext>
                </a:extLst>
              </a:tr>
              <a:tr h="276335">
                <a:tc>
                  <a:txBody>
                    <a:bodyPr/>
                    <a:lstStyle/>
                    <a:p>
                      <a:pPr algn="l" fontAlgn="b"/>
                      <a:r>
                        <a:rPr lang="en-US" sz="700" u="none" strike="noStrike">
                          <a:effectLst/>
                        </a:rPr>
                        <a:t>STATE ADMIN FUND TAX</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r>
                        <a:rPr lang="en-US" sz="700" u="none" strike="noStrike">
                          <a:effectLst/>
                        </a:rPr>
                        <a:t> $                                                      453.64 </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r>
                        <a:rPr lang="en-US" sz="700" u="none" strike="noStrike">
                          <a:effectLst/>
                        </a:rPr>
                        <a:t> $                                                  349.29 </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r>
                        <a:rPr lang="en-US" sz="700" u="none" strike="noStrike">
                          <a:effectLst/>
                        </a:rPr>
                        <a:t> $                              104.35 </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360" marR="6360" marT="6360" marB="0" anchor="b"/>
                </a:tc>
                <a:extLst>
                  <a:ext uri="{0D108BD9-81ED-4DB2-BD59-A6C34878D82A}">
                    <a16:rowId xmlns:a16="http://schemas.microsoft.com/office/drawing/2014/main" val="1867769350"/>
                  </a:ext>
                </a:extLst>
              </a:tr>
              <a:tr h="152671">
                <a:tc>
                  <a:txBody>
                    <a:bodyPr/>
                    <a:lstStyle/>
                    <a:p>
                      <a:pPr algn="l" fontAlgn="b"/>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r>
                        <a:rPr lang="en-US" sz="700" u="none" strike="noStrike">
                          <a:effectLst/>
                        </a:rPr>
                        <a:t> </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r>
                        <a:rPr lang="en-US" sz="700" u="none" strike="noStrike">
                          <a:effectLst/>
                        </a:rPr>
                        <a:t> </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360" marR="6360" marT="6360" marB="0" anchor="b"/>
                </a:tc>
                <a:extLst>
                  <a:ext uri="{0D108BD9-81ED-4DB2-BD59-A6C34878D82A}">
                    <a16:rowId xmlns:a16="http://schemas.microsoft.com/office/drawing/2014/main" val="1693148757"/>
                  </a:ext>
                </a:extLst>
              </a:tr>
              <a:tr h="152671">
                <a:tc>
                  <a:txBody>
                    <a:bodyPr/>
                    <a:lstStyle/>
                    <a:p>
                      <a:pPr algn="l" fontAlgn="b"/>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360" marR="6360" marT="6360" marB="0" anchor="b"/>
                </a:tc>
                <a:extLst>
                  <a:ext uri="{0D108BD9-81ED-4DB2-BD59-A6C34878D82A}">
                    <a16:rowId xmlns:a16="http://schemas.microsoft.com/office/drawing/2014/main" val="1102718616"/>
                  </a:ext>
                </a:extLst>
              </a:tr>
              <a:tr h="276335">
                <a:tc>
                  <a:txBody>
                    <a:bodyPr/>
                    <a:lstStyle/>
                    <a:p>
                      <a:pPr algn="l" fontAlgn="b"/>
                      <a:r>
                        <a:rPr lang="en-US" sz="700" u="none" strike="noStrike">
                          <a:effectLst/>
                        </a:rPr>
                        <a:t>TOTAL PAYROLL</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r>
                        <a:rPr lang="en-US" sz="700" u="none" strike="noStrike">
                          <a:effectLst/>
                        </a:rPr>
                        <a:t> $                                              316,371.71 </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r>
                        <a:rPr lang="en-US" sz="700" u="none" strike="noStrike">
                          <a:effectLst/>
                        </a:rPr>
                        <a:t> $                                         217,038.12 </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r>
                        <a:rPr lang="en-US" sz="700" u="none" strike="noStrike">
                          <a:effectLst/>
                        </a:rPr>
                        <a:t> $                        99,333.59 </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r" fontAlgn="b"/>
                      <a:r>
                        <a:rPr lang="en-US" sz="700" u="none" strike="noStrike">
                          <a:effectLst/>
                        </a:rPr>
                        <a:t>69%</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r>
                        <a:rPr lang="en-US" sz="700" u="none" strike="noStrike">
                          <a:effectLst/>
                        </a:rPr>
                        <a:t>INCREASE</a:t>
                      </a:r>
                      <a:endParaRPr lang="en-US" sz="700" b="0" i="0" u="none" strike="noStrike">
                        <a:solidFill>
                          <a:srgbClr val="000000"/>
                        </a:solidFill>
                        <a:effectLst/>
                        <a:latin typeface="Calibri" panose="020F0502020204030204" pitchFamily="34" charset="0"/>
                      </a:endParaRPr>
                    </a:p>
                  </a:txBody>
                  <a:tcPr marL="6360" marR="6360" marT="6360" marB="0" anchor="b"/>
                </a:tc>
                <a:extLst>
                  <a:ext uri="{0D108BD9-81ED-4DB2-BD59-A6C34878D82A}">
                    <a16:rowId xmlns:a16="http://schemas.microsoft.com/office/drawing/2014/main" val="2042703656"/>
                  </a:ext>
                </a:extLst>
              </a:tr>
              <a:tr h="152671">
                <a:tc>
                  <a:txBody>
                    <a:bodyPr/>
                    <a:lstStyle/>
                    <a:p>
                      <a:pPr algn="l" fontAlgn="b"/>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360" marR="6360" marT="6360" marB="0" anchor="b"/>
                </a:tc>
                <a:extLst>
                  <a:ext uri="{0D108BD9-81ED-4DB2-BD59-A6C34878D82A}">
                    <a16:rowId xmlns:a16="http://schemas.microsoft.com/office/drawing/2014/main" val="2375699224"/>
                  </a:ext>
                </a:extLst>
              </a:tr>
              <a:tr h="276335">
                <a:tc>
                  <a:txBody>
                    <a:bodyPr/>
                    <a:lstStyle/>
                    <a:p>
                      <a:pPr algn="l" fontAlgn="b"/>
                      <a:r>
                        <a:rPr lang="en-US" sz="700" u="none" strike="noStrike">
                          <a:effectLst/>
                        </a:rPr>
                        <a:t>TOTAL PAYROLL/ YEAR</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r>
                        <a:rPr lang="en-US" sz="700" u="none" strike="noStrike">
                          <a:effectLst/>
                        </a:rPr>
                        <a:t> $                                              316,371.71 </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r>
                        <a:rPr lang="en-US" sz="700" u="none" strike="noStrike">
                          <a:effectLst/>
                        </a:rPr>
                        <a:t> $                                         217,038.12 </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360" marR="6360" marT="6360" marB="0" anchor="b"/>
                </a:tc>
                <a:extLst>
                  <a:ext uri="{0D108BD9-81ED-4DB2-BD59-A6C34878D82A}">
                    <a16:rowId xmlns:a16="http://schemas.microsoft.com/office/drawing/2014/main" val="2467934008"/>
                  </a:ext>
                </a:extLst>
              </a:tr>
              <a:tr h="276335">
                <a:tc>
                  <a:txBody>
                    <a:bodyPr/>
                    <a:lstStyle/>
                    <a:p>
                      <a:pPr algn="l" fontAlgn="b"/>
                      <a:r>
                        <a:rPr lang="en-US" sz="700" u="none" strike="noStrike">
                          <a:effectLst/>
                        </a:rPr>
                        <a:t>TOTAL PAYROLL/HOUR</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r>
                        <a:rPr lang="en-US" sz="700" u="none" strike="noStrike" dirty="0">
                          <a:effectLst/>
                        </a:rPr>
                        <a:t> $                                                      152.10 </a:t>
                      </a:r>
                      <a:endParaRPr lang="en-US" sz="700" b="0" i="0" u="none" strike="noStrike" dirty="0">
                        <a:solidFill>
                          <a:srgbClr val="000000"/>
                        </a:solidFill>
                        <a:effectLst/>
                        <a:latin typeface="Calibri" panose="020F0502020204030204" pitchFamily="34" charset="0"/>
                      </a:endParaRPr>
                    </a:p>
                  </a:txBody>
                  <a:tcPr marL="6360" marR="6360" marT="6360" marB="0" anchor="b"/>
                </a:tc>
                <a:tc>
                  <a:txBody>
                    <a:bodyPr/>
                    <a:lstStyle/>
                    <a:p>
                      <a:pPr algn="l" fontAlgn="b"/>
                      <a:r>
                        <a:rPr lang="en-US" sz="700" u="none" strike="noStrike">
                          <a:effectLst/>
                        </a:rPr>
                        <a:t> $                                                  104.35 </a:t>
                      </a:r>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360" marR="6360" marT="6360" marB="0" anchor="b"/>
                </a:tc>
                <a:tc>
                  <a:txBody>
                    <a:bodyPr/>
                    <a:lstStyle/>
                    <a:p>
                      <a:pPr algn="l" fontAlgn="b"/>
                      <a:endParaRPr lang="en-US" sz="700" b="0" i="0" u="none" strike="noStrike" dirty="0">
                        <a:solidFill>
                          <a:srgbClr val="000000"/>
                        </a:solidFill>
                        <a:effectLst/>
                        <a:latin typeface="Calibri" panose="020F0502020204030204" pitchFamily="34" charset="0"/>
                      </a:endParaRPr>
                    </a:p>
                  </a:txBody>
                  <a:tcPr marL="6360" marR="6360" marT="6360" marB="0" anchor="b"/>
                </a:tc>
                <a:extLst>
                  <a:ext uri="{0D108BD9-81ED-4DB2-BD59-A6C34878D82A}">
                    <a16:rowId xmlns:a16="http://schemas.microsoft.com/office/drawing/2014/main" val="3555697654"/>
                  </a:ext>
                </a:extLst>
              </a:tr>
            </a:tbl>
          </a:graphicData>
        </a:graphic>
      </p:graphicFrame>
    </p:spTree>
    <p:extLst>
      <p:ext uri="{BB962C8B-B14F-4D97-AF65-F5344CB8AC3E}">
        <p14:creationId xmlns:p14="http://schemas.microsoft.com/office/powerpoint/2010/main" val="31762288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359" y="246723"/>
            <a:ext cx="7388908" cy="914400"/>
          </a:xfrm>
        </p:spPr>
        <p:txBody>
          <a:bodyPr>
            <a:noAutofit/>
          </a:bodyPr>
          <a:lstStyle/>
          <a:p>
            <a:r>
              <a:rPr lang="en-US" sz="4000" dirty="0"/>
              <a:t>HOW DO I FIGURE COGS?</a:t>
            </a:r>
          </a:p>
        </p:txBody>
      </p:sp>
      <p:pic>
        <p:nvPicPr>
          <p:cNvPr id="4" name="Picture 3" descr="Logo, company name&#10;&#10;Description automatically generated">
            <a:extLst>
              <a:ext uri="{FF2B5EF4-FFF2-40B4-BE49-F238E27FC236}">
                <a16:creationId xmlns:a16="http://schemas.microsoft.com/office/drawing/2014/main" id="{8DCB0A1F-D931-4DD9-8CB3-9B9BB5D369FB}"/>
              </a:ext>
            </a:extLst>
          </p:cNvPr>
          <p:cNvPicPr>
            <a:picLocks noChangeAspect="1"/>
          </p:cNvPicPr>
          <p:nvPr/>
        </p:nvPicPr>
        <p:blipFill rotWithShape="1">
          <a:blip r:embed="rId2">
            <a:extLst>
              <a:ext uri="{28A0092B-C50C-407E-A947-70E740481C1C}">
                <a14:useLocalDpi xmlns:a14="http://schemas.microsoft.com/office/drawing/2010/main" val="0"/>
              </a:ext>
            </a:extLst>
          </a:blip>
          <a:srcRect l="11792" r="11226" b="-1"/>
          <a:stretch/>
        </p:blipFill>
        <p:spPr>
          <a:xfrm>
            <a:off x="7552267" y="246723"/>
            <a:ext cx="1333500" cy="1610251"/>
          </a:xfrm>
          <a:prstGeom prst="rect">
            <a:avLst/>
          </a:prstGeom>
        </p:spPr>
      </p:pic>
      <p:graphicFrame>
        <p:nvGraphicFramePr>
          <p:cNvPr id="7" name="Table 6">
            <a:extLst>
              <a:ext uri="{FF2B5EF4-FFF2-40B4-BE49-F238E27FC236}">
                <a16:creationId xmlns:a16="http://schemas.microsoft.com/office/drawing/2014/main" id="{DE9B0A8B-FA71-4D69-A68C-5E4E8B8FFD2A}"/>
              </a:ext>
            </a:extLst>
          </p:cNvPr>
          <p:cNvGraphicFramePr>
            <a:graphicFrameLocks noGrp="1"/>
          </p:cNvGraphicFramePr>
          <p:nvPr>
            <p:extLst>
              <p:ext uri="{D42A27DB-BD31-4B8C-83A1-F6EECF244321}">
                <p14:modId xmlns:p14="http://schemas.microsoft.com/office/powerpoint/2010/main" val="1696247676"/>
              </p:ext>
            </p:extLst>
          </p:nvPr>
        </p:nvGraphicFramePr>
        <p:xfrm>
          <a:off x="457200" y="1371600"/>
          <a:ext cx="6286500" cy="4876800"/>
        </p:xfrm>
        <a:graphic>
          <a:graphicData uri="http://schemas.openxmlformats.org/drawingml/2006/table">
            <a:tbl>
              <a:tblPr>
                <a:tableStyleId>{5C22544A-7EE6-4342-B048-85BDC9FD1C3A}</a:tableStyleId>
              </a:tblPr>
              <a:tblGrid>
                <a:gridCol w="3368919">
                  <a:extLst>
                    <a:ext uri="{9D8B030D-6E8A-4147-A177-3AD203B41FA5}">
                      <a16:colId xmlns:a16="http://schemas.microsoft.com/office/drawing/2014/main" val="3591285418"/>
                    </a:ext>
                  </a:extLst>
                </a:gridCol>
                <a:gridCol w="773723">
                  <a:extLst>
                    <a:ext uri="{9D8B030D-6E8A-4147-A177-3AD203B41FA5}">
                      <a16:colId xmlns:a16="http://schemas.microsoft.com/office/drawing/2014/main" val="708290198"/>
                    </a:ext>
                  </a:extLst>
                </a:gridCol>
                <a:gridCol w="1160585">
                  <a:extLst>
                    <a:ext uri="{9D8B030D-6E8A-4147-A177-3AD203B41FA5}">
                      <a16:colId xmlns:a16="http://schemas.microsoft.com/office/drawing/2014/main" val="3814555026"/>
                    </a:ext>
                  </a:extLst>
                </a:gridCol>
                <a:gridCol w="983273">
                  <a:extLst>
                    <a:ext uri="{9D8B030D-6E8A-4147-A177-3AD203B41FA5}">
                      <a16:colId xmlns:a16="http://schemas.microsoft.com/office/drawing/2014/main" val="3358011114"/>
                    </a:ext>
                  </a:extLst>
                </a:gridCol>
              </a:tblGrid>
              <a:tr h="254000">
                <a:tc>
                  <a:txBody>
                    <a:bodyPr/>
                    <a:lstStyle/>
                    <a:p>
                      <a:pPr algn="l" fontAlgn="b"/>
                      <a:r>
                        <a:rPr lang="en-US" sz="1100" u="none" strike="noStrike">
                          <a:effectLst/>
                        </a:rPr>
                        <a:t>800 HANGING WEIGHT ANIMAL</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14702110"/>
                  </a:ext>
                </a:extLst>
              </a:tr>
              <a:tr h="2540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20974761"/>
                  </a:ext>
                </a:extLst>
              </a:tr>
              <a:tr h="2540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34321974"/>
                  </a:ext>
                </a:extLst>
              </a:tr>
              <a:tr h="2540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COST PER PKG</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PRICE</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63046979"/>
                  </a:ext>
                </a:extLst>
              </a:tr>
              <a:tr h="254000">
                <a:tc>
                  <a:txBody>
                    <a:bodyPr/>
                    <a:lstStyle/>
                    <a:p>
                      <a:pPr algn="l" fontAlgn="b"/>
                      <a:r>
                        <a:rPr lang="en-US" sz="1100" u="none" strike="noStrike">
                          <a:effectLst/>
                        </a:rPr>
                        <a:t>COST OF MEAT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56430499"/>
                  </a:ext>
                </a:extLst>
              </a:tr>
              <a:tr h="254000">
                <a:tc>
                  <a:txBody>
                    <a:bodyPr/>
                    <a:lstStyle/>
                    <a:p>
                      <a:pPr algn="l" fontAlgn="b"/>
                      <a:r>
                        <a:rPr lang="en-US" sz="1100" u="none" strike="noStrike">
                          <a:effectLst/>
                        </a:rPr>
                        <a:t>PAPER.PLASTIC</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800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0.08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64.00 </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87894106"/>
                  </a:ext>
                </a:extLst>
              </a:tr>
              <a:tr h="254000">
                <a:tc>
                  <a:txBody>
                    <a:bodyPr/>
                    <a:lstStyle/>
                    <a:p>
                      <a:pPr algn="l" fontAlgn="b"/>
                      <a:r>
                        <a:rPr lang="en-US" sz="1100" u="none" strike="noStrike" dirty="0">
                          <a:effectLst/>
                        </a:rPr>
                        <a:t>HAMBURGER BAGS</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240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0.04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9.60 </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2273154"/>
                  </a:ext>
                </a:extLst>
              </a:tr>
              <a:tr h="254000">
                <a:tc>
                  <a:txBody>
                    <a:bodyPr/>
                    <a:lstStyle/>
                    <a:p>
                      <a:pPr algn="l" fontAlgn="b"/>
                      <a:r>
                        <a:rPr lang="en-US" sz="1100" u="none" strike="noStrike">
                          <a:effectLst/>
                        </a:rPr>
                        <a:t>CLIPS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480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0.02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9.60 </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66093977"/>
                  </a:ext>
                </a:extLst>
              </a:tr>
              <a:tr h="254000">
                <a:tc>
                  <a:txBody>
                    <a:bodyPr/>
                    <a:lstStyle/>
                    <a:p>
                      <a:pPr algn="l" fontAlgn="b"/>
                      <a:r>
                        <a:rPr lang="en-US" sz="1100" u="none" strike="noStrike">
                          <a:effectLst/>
                        </a:rPr>
                        <a:t>LABELS-NOT ON BURGER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300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0.02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6.00 </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22484828"/>
                  </a:ext>
                </a:extLst>
              </a:tr>
              <a:tr h="254000">
                <a:tc>
                  <a:txBody>
                    <a:bodyPr/>
                    <a:lstStyle/>
                    <a:p>
                      <a:pPr algn="l" fontAlgn="b"/>
                      <a:r>
                        <a:rPr lang="en-US" sz="1100" u="none" strike="noStrike">
                          <a:effectLst/>
                        </a:rPr>
                        <a:t>PAPERS TO PUT IN BETWEEN STEAKS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2.00 </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70670970"/>
                  </a:ext>
                </a:extLst>
              </a:tr>
              <a:tr h="254000">
                <a:tc>
                  <a:txBody>
                    <a:bodyPr/>
                    <a:lstStyle/>
                    <a:p>
                      <a:pPr algn="l" fontAlgn="b"/>
                      <a:r>
                        <a:rPr lang="en-US" sz="1100" u="none" strike="noStrike">
                          <a:effectLst/>
                        </a:rPr>
                        <a:t>CARDBOARD TRAYS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3.00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33.00 </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17462511"/>
                  </a:ext>
                </a:extLst>
              </a:tr>
              <a:tr h="2540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09863596"/>
                  </a:ext>
                </a:extLst>
              </a:tr>
              <a:tr h="2540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45421626"/>
                  </a:ext>
                </a:extLst>
              </a:tr>
              <a:tr h="254000">
                <a:tc>
                  <a:txBody>
                    <a:bodyPr/>
                    <a:lstStyle/>
                    <a:p>
                      <a:pPr algn="l" fontAlgn="b"/>
                      <a:r>
                        <a:rPr lang="en-US" sz="1100" u="none" strike="noStrike">
                          <a:effectLst/>
                        </a:rPr>
                        <a:t>TOTAL COG ON CUSTOM BEEF</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124.20 </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36387211"/>
                  </a:ext>
                </a:extLst>
              </a:tr>
              <a:tr h="2540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97248229"/>
                  </a:ext>
                </a:extLst>
              </a:tr>
              <a:tr h="393700">
                <a:tc>
                  <a:txBody>
                    <a:bodyPr/>
                    <a:lstStyle/>
                    <a:p>
                      <a:pPr algn="l" fontAlgn="b"/>
                      <a:r>
                        <a:rPr lang="en-US" sz="1100" u="none" strike="noStrike" dirty="0">
                          <a:effectLst/>
                        </a:rPr>
                        <a:t>3 BEEF PER DAY * 5 DAYS PER WEEK</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        1863 </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19085405"/>
                  </a:ext>
                </a:extLst>
              </a:tr>
              <a:tr h="419100">
                <a:tc>
                  <a:txBody>
                    <a:bodyPr/>
                    <a:lstStyle/>
                    <a:p>
                      <a:pPr algn="l" fontAlgn="b"/>
                      <a:r>
                        <a:rPr lang="en-US" sz="1100" u="none" strike="noStrike">
                          <a:effectLst/>
                        </a:rPr>
                        <a:t>TIMES 52 WEEKS PER =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  96876.00 </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10071221"/>
                  </a:ext>
                </a:extLst>
              </a:tr>
              <a:tr h="254000">
                <a:tc>
                  <a:txBody>
                    <a:bodyPr/>
                    <a:lstStyle/>
                    <a:p>
                      <a:pPr algn="l" fontAlgn="b"/>
                      <a:r>
                        <a:rPr lang="en-US" sz="1100" u="none" strike="noStrike">
                          <a:effectLst/>
                        </a:rPr>
                        <a:t>DIVIDED BY 2080 HOURS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            46.58</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2146236"/>
                  </a:ext>
                </a:extLst>
              </a:tr>
            </a:tbl>
          </a:graphicData>
        </a:graphic>
      </p:graphicFrame>
    </p:spTree>
    <p:extLst>
      <p:ext uri="{BB962C8B-B14F-4D97-AF65-F5344CB8AC3E}">
        <p14:creationId xmlns:p14="http://schemas.microsoft.com/office/powerpoint/2010/main" val="3537915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359" y="246723"/>
            <a:ext cx="7388908" cy="914400"/>
          </a:xfrm>
        </p:spPr>
        <p:txBody>
          <a:bodyPr>
            <a:noAutofit/>
          </a:bodyPr>
          <a:lstStyle/>
          <a:p>
            <a:r>
              <a:rPr lang="en-US" sz="4000" dirty="0"/>
              <a:t>WHAT IS BREAK EVEN?</a:t>
            </a:r>
          </a:p>
        </p:txBody>
      </p:sp>
      <p:pic>
        <p:nvPicPr>
          <p:cNvPr id="4" name="Picture 3" descr="Logo, company name&#10;&#10;Description automatically generated">
            <a:extLst>
              <a:ext uri="{FF2B5EF4-FFF2-40B4-BE49-F238E27FC236}">
                <a16:creationId xmlns:a16="http://schemas.microsoft.com/office/drawing/2014/main" id="{8DCB0A1F-D931-4DD9-8CB3-9B9BB5D369FB}"/>
              </a:ext>
            </a:extLst>
          </p:cNvPr>
          <p:cNvPicPr>
            <a:picLocks noChangeAspect="1"/>
          </p:cNvPicPr>
          <p:nvPr/>
        </p:nvPicPr>
        <p:blipFill rotWithShape="1">
          <a:blip r:embed="rId2">
            <a:extLst>
              <a:ext uri="{28A0092B-C50C-407E-A947-70E740481C1C}">
                <a14:useLocalDpi xmlns:a14="http://schemas.microsoft.com/office/drawing/2010/main" val="0"/>
              </a:ext>
            </a:extLst>
          </a:blip>
          <a:srcRect l="11792" r="11226" b="-1"/>
          <a:stretch/>
        </p:blipFill>
        <p:spPr>
          <a:xfrm>
            <a:off x="7552267" y="246723"/>
            <a:ext cx="1333500" cy="1610251"/>
          </a:xfrm>
          <a:prstGeom prst="rect">
            <a:avLst/>
          </a:prstGeom>
        </p:spPr>
      </p:pic>
      <p:graphicFrame>
        <p:nvGraphicFramePr>
          <p:cNvPr id="5" name="Table 5">
            <a:extLst>
              <a:ext uri="{FF2B5EF4-FFF2-40B4-BE49-F238E27FC236}">
                <a16:creationId xmlns:a16="http://schemas.microsoft.com/office/drawing/2014/main" id="{6FD3F33C-FC6B-45DC-8216-CA4CA028C6EB}"/>
              </a:ext>
            </a:extLst>
          </p:cNvPr>
          <p:cNvGraphicFramePr>
            <a:graphicFrameLocks noGrp="1"/>
          </p:cNvGraphicFramePr>
          <p:nvPr>
            <p:extLst>
              <p:ext uri="{D42A27DB-BD31-4B8C-83A1-F6EECF244321}">
                <p14:modId xmlns:p14="http://schemas.microsoft.com/office/powerpoint/2010/main" val="4118968352"/>
              </p:ext>
            </p:extLst>
          </p:nvPr>
        </p:nvGraphicFramePr>
        <p:xfrm>
          <a:off x="381000" y="1676400"/>
          <a:ext cx="4648200" cy="4458608"/>
        </p:xfrm>
        <a:graphic>
          <a:graphicData uri="http://schemas.openxmlformats.org/drawingml/2006/table">
            <a:tbl>
              <a:tblPr firstRow="1" bandRow="1">
                <a:tableStyleId>{69CF1AB2-1976-4502-BF36-3FF5EA218861}</a:tableStyleId>
              </a:tblPr>
              <a:tblGrid>
                <a:gridCol w="1549400">
                  <a:extLst>
                    <a:ext uri="{9D8B030D-6E8A-4147-A177-3AD203B41FA5}">
                      <a16:colId xmlns:a16="http://schemas.microsoft.com/office/drawing/2014/main" val="3085059978"/>
                    </a:ext>
                  </a:extLst>
                </a:gridCol>
                <a:gridCol w="1549400">
                  <a:extLst>
                    <a:ext uri="{9D8B030D-6E8A-4147-A177-3AD203B41FA5}">
                      <a16:colId xmlns:a16="http://schemas.microsoft.com/office/drawing/2014/main" val="120729927"/>
                    </a:ext>
                  </a:extLst>
                </a:gridCol>
                <a:gridCol w="1549400">
                  <a:extLst>
                    <a:ext uri="{9D8B030D-6E8A-4147-A177-3AD203B41FA5}">
                      <a16:colId xmlns:a16="http://schemas.microsoft.com/office/drawing/2014/main" val="318304043"/>
                    </a:ext>
                  </a:extLst>
                </a:gridCol>
              </a:tblGrid>
              <a:tr h="415119">
                <a:tc>
                  <a:txBody>
                    <a:bodyPr/>
                    <a:lstStyle/>
                    <a:p>
                      <a:endParaRPr lang="en-US" b="0" dirty="0"/>
                    </a:p>
                  </a:txBody>
                  <a:tcPr/>
                </a:tc>
                <a:tc>
                  <a:txBody>
                    <a:bodyPr/>
                    <a:lstStyle/>
                    <a:p>
                      <a:r>
                        <a:rPr lang="en-US" b="0" dirty="0"/>
                        <a:t>PER HOUR</a:t>
                      </a:r>
                    </a:p>
                  </a:txBody>
                  <a:tcPr/>
                </a:tc>
                <a:tc>
                  <a:txBody>
                    <a:bodyPr/>
                    <a:lstStyle/>
                    <a:p>
                      <a:r>
                        <a:rPr lang="en-US" b="0" dirty="0"/>
                        <a:t>PER DAY</a:t>
                      </a:r>
                    </a:p>
                  </a:txBody>
                  <a:tcPr/>
                </a:tc>
                <a:extLst>
                  <a:ext uri="{0D108BD9-81ED-4DB2-BD59-A6C34878D82A}">
                    <a16:rowId xmlns:a16="http://schemas.microsoft.com/office/drawing/2014/main" val="778327326"/>
                  </a:ext>
                </a:extLst>
              </a:tr>
              <a:tr h="415119">
                <a:tc>
                  <a:txBody>
                    <a:bodyPr/>
                    <a:lstStyle/>
                    <a:p>
                      <a:r>
                        <a:rPr lang="en-US" b="0" dirty="0"/>
                        <a:t>2019 OVERHEAD/DAY</a:t>
                      </a:r>
                    </a:p>
                  </a:txBody>
                  <a:tcPr/>
                </a:tc>
                <a:tc>
                  <a:txBody>
                    <a:bodyPr/>
                    <a:lstStyle/>
                    <a:p>
                      <a:r>
                        <a:rPr lang="en-US" b="0" dirty="0"/>
                        <a:t>$148.33</a:t>
                      </a:r>
                    </a:p>
                  </a:txBody>
                  <a:tcPr/>
                </a:tc>
                <a:tc>
                  <a:txBody>
                    <a:bodyPr/>
                    <a:lstStyle/>
                    <a:p>
                      <a:r>
                        <a:rPr lang="en-US" b="0" dirty="0"/>
                        <a:t>1186.64</a:t>
                      </a:r>
                    </a:p>
                  </a:txBody>
                  <a:tcPr/>
                </a:tc>
                <a:extLst>
                  <a:ext uri="{0D108BD9-81ED-4DB2-BD59-A6C34878D82A}">
                    <a16:rowId xmlns:a16="http://schemas.microsoft.com/office/drawing/2014/main" val="2227442536"/>
                  </a:ext>
                </a:extLst>
              </a:tr>
              <a:tr h="415119">
                <a:tc>
                  <a:txBody>
                    <a:bodyPr/>
                    <a:lstStyle/>
                    <a:p>
                      <a:r>
                        <a:rPr lang="en-US" b="0" dirty="0"/>
                        <a:t>2019 LABOR/DAY</a:t>
                      </a:r>
                    </a:p>
                  </a:txBody>
                  <a:tcPr/>
                </a:tc>
                <a:tc>
                  <a:txBody>
                    <a:bodyPr/>
                    <a:lstStyle/>
                    <a:p>
                      <a:r>
                        <a:rPr lang="en-US" b="0" dirty="0"/>
                        <a:t>$104.35</a:t>
                      </a:r>
                    </a:p>
                  </a:txBody>
                  <a:tcPr/>
                </a:tc>
                <a:tc>
                  <a:txBody>
                    <a:bodyPr/>
                    <a:lstStyle/>
                    <a:p>
                      <a:r>
                        <a:rPr lang="en-US" b="0" dirty="0"/>
                        <a:t>834.80</a:t>
                      </a:r>
                    </a:p>
                  </a:txBody>
                  <a:tcPr/>
                </a:tc>
                <a:extLst>
                  <a:ext uri="{0D108BD9-81ED-4DB2-BD59-A6C34878D82A}">
                    <a16:rowId xmlns:a16="http://schemas.microsoft.com/office/drawing/2014/main" val="1078680516"/>
                  </a:ext>
                </a:extLst>
              </a:tr>
              <a:tr h="562970">
                <a:tc>
                  <a:txBody>
                    <a:bodyPr/>
                    <a:lstStyle/>
                    <a:p>
                      <a:r>
                        <a:rPr lang="en-US" b="0" dirty="0"/>
                        <a:t>2019 COGS/CUSTOM BEEF PER DAY</a:t>
                      </a:r>
                    </a:p>
                  </a:txBody>
                  <a:tcPr/>
                </a:tc>
                <a:tc>
                  <a:txBody>
                    <a:bodyPr/>
                    <a:lstStyle/>
                    <a:p>
                      <a:r>
                        <a:rPr lang="en-US" b="0" dirty="0"/>
                        <a:t>$46.58</a:t>
                      </a:r>
                    </a:p>
                  </a:txBody>
                  <a:tcPr/>
                </a:tc>
                <a:tc>
                  <a:txBody>
                    <a:bodyPr/>
                    <a:lstStyle/>
                    <a:p>
                      <a:r>
                        <a:rPr lang="en-US" b="0" dirty="0"/>
                        <a:t>372.64</a:t>
                      </a:r>
                    </a:p>
                  </a:txBody>
                  <a:tcPr/>
                </a:tc>
                <a:extLst>
                  <a:ext uri="{0D108BD9-81ED-4DB2-BD59-A6C34878D82A}">
                    <a16:rowId xmlns:a16="http://schemas.microsoft.com/office/drawing/2014/main" val="178288612"/>
                  </a:ext>
                </a:extLst>
              </a:tr>
              <a:tr h="415119">
                <a:tc>
                  <a:txBody>
                    <a:bodyPr/>
                    <a:lstStyle/>
                    <a:p>
                      <a:endParaRPr lang="en-US" b="0" dirty="0"/>
                    </a:p>
                  </a:txBody>
                  <a:tcPr/>
                </a:tc>
                <a:tc>
                  <a:txBody>
                    <a:bodyPr/>
                    <a:lstStyle/>
                    <a:p>
                      <a:endParaRPr lang="en-US" b="0" dirty="0"/>
                    </a:p>
                  </a:txBody>
                  <a:tcPr/>
                </a:tc>
                <a:tc>
                  <a:txBody>
                    <a:bodyPr/>
                    <a:lstStyle/>
                    <a:p>
                      <a:endParaRPr lang="en-US" b="0" dirty="0"/>
                    </a:p>
                  </a:txBody>
                  <a:tcPr/>
                </a:tc>
                <a:extLst>
                  <a:ext uri="{0D108BD9-81ED-4DB2-BD59-A6C34878D82A}">
                    <a16:rowId xmlns:a16="http://schemas.microsoft.com/office/drawing/2014/main" val="1731943567"/>
                  </a:ext>
                </a:extLst>
              </a:tr>
              <a:tr h="1023582">
                <a:tc>
                  <a:txBody>
                    <a:bodyPr/>
                    <a:lstStyle/>
                    <a:p>
                      <a:r>
                        <a:rPr lang="en-US" b="0" dirty="0"/>
                        <a:t>TOTAL NEED TO BE MADE PER HOUR-BREAK EVEN</a:t>
                      </a:r>
                    </a:p>
                  </a:txBody>
                  <a:tcPr/>
                </a:tc>
                <a:tc>
                  <a:txBody>
                    <a:bodyPr/>
                    <a:lstStyle/>
                    <a:p>
                      <a:r>
                        <a:rPr lang="en-US" b="0" dirty="0"/>
                        <a:t>$257.31</a:t>
                      </a:r>
                    </a:p>
                  </a:txBody>
                  <a:tcPr/>
                </a:tc>
                <a:tc>
                  <a:txBody>
                    <a:bodyPr/>
                    <a:lstStyle/>
                    <a:p>
                      <a:r>
                        <a:rPr lang="en-US" b="0" dirty="0"/>
                        <a:t>2, 394.08</a:t>
                      </a:r>
                    </a:p>
                  </a:txBody>
                  <a:tcPr/>
                </a:tc>
                <a:extLst>
                  <a:ext uri="{0D108BD9-81ED-4DB2-BD59-A6C34878D82A}">
                    <a16:rowId xmlns:a16="http://schemas.microsoft.com/office/drawing/2014/main" val="4281568881"/>
                  </a:ext>
                </a:extLst>
              </a:tr>
              <a:tr h="415119">
                <a:tc>
                  <a:txBody>
                    <a:bodyPr/>
                    <a:lstStyle/>
                    <a:p>
                      <a:endParaRPr lang="en-US" b="0" dirty="0"/>
                    </a:p>
                  </a:txBody>
                  <a:tcPr/>
                </a:tc>
                <a:tc>
                  <a:txBody>
                    <a:bodyPr/>
                    <a:lstStyle/>
                    <a:p>
                      <a:endParaRPr lang="en-US" b="0" dirty="0"/>
                    </a:p>
                  </a:txBody>
                  <a:tcPr/>
                </a:tc>
                <a:tc>
                  <a:txBody>
                    <a:bodyPr/>
                    <a:lstStyle/>
                    <a:p>
                      <a:endParaRPr lang="en-US" b="0" dirty="0"/>
                    </a:p>
                  </a:txBody>
                  <a:tcPr/>
                </a:tc>
                <a:extLst>
                  <a:ext uri="{0D108BD9-81ED-4DB2-BD59-A6C34878D82A}">
                    <a16:rowId xmlns:a16="http://schemas.microsoft.com/office/drawing/2014/main" val="4088886828"/>
                  </a:ext>
                </a:extLst>
              </a:tr>
              <a:tr h="562970">
                <a:tc>
                  <a:txBody>
                    <a:bodyPr/>
                    <a:lstStyle/>
                    <a:p>
                      <a:r>
                        <a:rPr lang="en-US" b="0" dirty="0"/>
                        <a:t>TOTAK BREAK EVEN PER DAY-8 HR DAY</a:t>
                      </a:r>
                    </a:p>
                  </a:txBody>
                  <a:tcPr/>
                </a:tc>
                <a:tc>
                  <a:txBody>
                    <a:bodyPr/>
                    <a:lstStyle/>
                    <a:p>
                      <a:r>
                        <a:rPr lang="en-US" b="0" dirty="0"/>
                        <a:t>$2,394.08</a:t>
                      </a:r>
                    </a:p>
                  </a:txBody>
                  <a:tcPr/>
                </a:tc>
                <a:tc>
                  <a:txBody>
                    <a:bodyPr/>
                    <a:lstStyle/>
                    <a:p>
                      <a:endParaRPr lang="en-US" b="0" dirty="0"/>
                    </a:p>
                  </a:txBody>
                  <a:tcPr/>
                </a:tc>
                <a:extLst>
                  <a:ext uri="{0D108BD9-81ED-4DB2-BD59-A6C34878D82A}">
                    <a16:rowId xmlns:a16="http://schemas.microsoft.com/office/drawing/2014/main" val="3757058113"/>
                  </a:ext>
                </a:extLst>
              </a:tr>
            </a:tbl>
          </a:graphicData>
        </a:graphic>
      </p:graphicFrame>
    </p:spTree>
    <p:extLst>
      <p:ext uri="{BB962C8B-B14F-4D97-AF65-F5344CB8AC3E}">
        <p14:creationId xmlns:p14="http://schemas.microsoft.com/office/powerpoint/2010/main" val="620194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359" y="246723"/>
            <a:ext cx="7388908" cy="914400"/>
          </a:xfrm>
        </p:spPr>
        <p:txBody>
          <a:bodyPr>
            <a:noAutofit/>
          </a:bodyPr>
          <a:lstStyle/>
          <a:p>
            <a:r>
              <a:rPr lang="en-US" sz="4000" dirty="0"/>
              <a:t>INVOICE FOR AN 800LB HANGING ANIMAL</a:t>
            </a:r>
          </a:p>
        </p:txBody>
      </p:sp>
      <p:pic>
        <p:nvPicPr>
          <p:cNvPr id="4" name="Picture 3" descr="Logo, company name&#10;&#10;Description automatically generated">
            <a:extLst>
              <a:ext uri="{FF2B5EF4-FFF2-40B4-BE49-F238E27FC236}">
                <a16:creationId xmlns:a16="http://schemas.microsoft.com/office/drawing/2014/main" id="{8DCB0A1F-D931-4DD9-8CB3-9B9BB5D369FB}"/>
              </a:ext>
            </a:extLst>
          </p:cNvPr>
          <p:cNvPicPr>
            <a:picLocks noChangeAspect="1"/>
          </p:cNvPicPr>
          <p:nvPr/>
        </p:nvPicPr>
        <p:blipFill rotWithShape="1">
          <a:blip r:embed="rId2">
            <a:extLst>
              <a:ext uri="{28A0092B-C50C-407E-A947-70E740481C1C}">
                <a14:useLocalDpi xmlns:a14="http://schemas.microsoft.com/office/drawing/2010/main" val="0"/>
              </a:ext>
            </a:extLst>
          </a:blip>
          <a:srcRect l="11792" r="11226" b="-1"/>
          <a:stretch/>
        </p:blipFill>
        <p:spPr>
          <a:xfrm>
            <a:off x="7552267" y="246723"/>
            <a:ext cx="1333500" cy="1610251"/>
          </a:xfrm>
          <a:prstGeom prst="rect">
            <a:avLst/>
          </a:prstGeom>
        </p:spPr>
      </p:pic>
      <p:graphicFrame>
        <p:nvGraphicFramePr>
          <p:cNvPr id="3" name="Table 2">
            <a:extLst>
              <a:ext uri="{FF2B5EF4-FFF2-40B4-BE49-F238E27FC236}">
                <a16:creationId xmlns:a16="http://schemas.microsoft.com/office/drawing/2014/main" id="{F2D1A49E-A7EC-4D2A-8AC4-5008891B5E1D}"/>
              </a:ext>
            </a:extLst>
          </p:cNvPr>
          <p:cNvGraphicFramePr>
            <a:graphicFrameLocks noGrp="1"/>
          </p:cNvGraphicFramePr>
          <p:nvPr>
            <p:extLst>
              <p:ext uri="{D42A27DB-BD31-4B8C-83A1-F6EECF244321}">
                <p14:modId xmlns:p14="http://schemas.microsoft.com/office/powerpoint/2010/main" val="2329052166"/>
              </p:ext>
            </p:extLst>
          </p:nvPr>
        </p:nvGraphicFramePr>
        <p:xfrm>
          <a:off x="381000" y="2133600"/>
          <a:ext cx="3352800" cy="1295400"/>
        </p:xfrm>
        <a:graphic>
          <a:graphicData uri="http://schemas.openxmlformats.org/drawingml/2006/table">
            <a:tbl>
              <a:tblPr>
                <a:tableStyleId>{5C22544A-7EE6-4342-B048-85BDC9FD1C3A}</a:tableStyleId>
              </a:tblPr>
              <a:tblGrid>
                <a:gridCol w="2011680">
                  <a:extLst>
                    <a:ext uri="{9D8B030D-6E8A-4147-A177-3AD203B41FA5}">
                      <a16:colId xmlns:a16="http://schemas.microsoft.com/office/drawing/2014/main" val="1599287437"/>
                    </a:ext>
                  </a:extLst>
                </a:gridCol>
                <a:gridCol w="670560">
                  <a:extLst>
                    <a:ext uri="{9D8B030D-6E8A-4147-A177-3AD203B41FA5}">
                      <a16:colId xmlns:a16="http://schemas.microsoft.com/office/drawing/2014/main" val="3939829184"/>
                    </a:ext>
                  </a:extLst>
                </a:gridCol>
                <a:gridCol w="670560">
                  <a:extLst>
                    <a:ext uri="{9D8B030D-6E8A-4147-A177-3AD203B41FA5}">
                      <a16:colId xmlns:a16="http://schemas.microsoft.com/office/drawing/2014/main" val="1234471004"/>
                    </a:ext>
                  </a:extLst>
                </a:gridCol>
              </a:tblGrid>
              <a:tr h="215900">
                <a:tc>
                  <a:txBody>
                    <a:bodyPr/>
                    <a:lstStyle/>
                    <a:p>
                      <a:pPr algn="l" fontAlgn="b"/>
                      <a:r>
                        <a:rPr lang="en-US" sz="1100" u="none" strike="noStrike">
                          <a:effectLst/>
                        </a:rPr>
                        <a:t>ANIMAL WEIGHT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800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PRICE</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49691395"/>
                  </a:ext>
                </a:extLst>
              </a:tr>
              <a:tr h="2159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76682087"/>
                  </a:ext>
                </a:extLst>
              </a:tr>
              <a:tr h="215900">
                <a:tc>
                  <a:txBody>
                    <a:bodyPr/>
                    <a:lstStyle/>
                    <a:p>
                      <a:pPr algn="l" fontAlgn="b"/>
                      <a:r>
                        <a:rPr lang="en-US" sz="1100" u="none" strike="noStrike">
                          <a:effectLst/>
                        </a:rPr>
                        <a:t>PRICE PER LB</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       0.80 </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640.00 </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39088146"/>
                  </a:ext>
                </a:extLst>
              </a:tr>
              <a:tr h="215900">
                <a:tc>
                  <a:txBody>
                    <a:bodyPr/>
                    <a:lstStyle/>
                    <a:p>
                      <a:pPr algn="l" fontAlgn="b"/>
                      <a:r>
                        <a:rPr lang="en-US" sz="1100" u="none" strike="noStrike">
                          <a:effectLst/>
                        </a:rPr>
                        <a:t>KILL CHARGE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125.00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125.00 </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39170617"/>
                  </a:ext>
                </a:extLst>
              </a:tr>
              <a:tr h="2159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10390931"/>
                  </a:ext>
                </a:extLst>
              </a:tr>
              <a:tr h="215900">
                <a:tc>
                  <a:txBody>
                    <a:bodyPr/>
                    <a:lstStyle/>
                    <a:p>
                      <a:pPr algn="l" fontAlgn="b"/>
                      <a:r>
                        <a:rPr lang="en-US" sz="1100" u="none" strike="noStrike">
                          <a:effectLst/>
                        </a:rPr>
                        <a:t>TOTAL PRICE PER 800# Animal</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  765.00 </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47945697"/>
                  </a:ext>
                </a:extLst>
              </a:tr>
            </a:tbl>
          </a:graphicData>
        </a:graphic>
      </p:graphicFrame>
      <p:sp>
        <p:nvSpPr>
          <p:cNvPr id="6" name="TextBox 5">
            <a:extLst>
              <a:ext uri="{FF2B5EF4-FFF2-40B4-BE49-F238E27FC236}">
                <a16:creationId xmlns:a16="http://schemas.microsoft.com/office/drawing/2014/main" id="{033D73D9-72F9-4B68-8AD7-9A15CDFDB8E7}"/>
              </a:ext>
            </a:extLst>
          </p:cNvPr>
          <p:cNvSpPr txBox="1"/>
          <p:nvPr/>
        </p:nvSpPr>
        <p:spPr>
          <a:xfrm>
            <a:off x="381000" y="1752600"/>
            <a:ext cx="3352800" cy="369332"/>
          </a:xfrm>
          <a:prstGeom prst="rect">
            <a:avLst/>
          </a:prstGeom>
          <a:noFill/>
        </p:spPr>
        <p:txBody>
          <a:bodyPr wrap="square" rtlCol="0">
            <a:spAutoFit/>
          </a:bodyPr>
          <a:lstStyle/>
          <a:p>
            <a:r>
              <a:rPr lang="en-US" dirty="0"/>
              <a:t>PROCESSOR PRICING PER ANIMAL</a:t>
            </a:r>
          </a:p>
        </p:txBody>
      </p:sp>
      <p:sp>
        <p:nvSpPr>
          <p:cNvPr id="7" name="TextBox 6">
            <a:extLst>
              <a:ext uri="{FF2B5EF4-FFF2-40B4-BE49-F238E27FC236}">
                <a16:creationId xmlns:a16="http://schemas.microsoft.com/office/drawing/2014/main" id="{77EB0DE9-4C26-47FE-8E0F-C50BFC7179E0}"/>
              </a:ext>
            </a:extLst>
          </p:cNvPr>
          <p:cNvSpPr txBox="1"/>
          <p:nvPr/>
        </p:nvSpPr>
        <p:spPr>
          <a:xfrm>
            <a:off x="338666" y="4543826"/>
            <a:ext cx="6790267" cy="2185214"/>
          </a:xfrm>
          <a:prstGeom prst="rect">
            <a:avLst/>
          </a:prstGeom>
          <a:noFill/>
        </p:spPr>
        <p:txBody>
          <a:bodyPr wrap="square" rtlCol="0">
            <a:spAutoFit/>
          </a:bodyPr>
          <a:lstStyle/>
          <a:p>
            <a:r>
              <a:rPr lang="en-US" dirty="0"/>
              <a:t>IF CUSTOMER CUTS 3 BEEF PER DAY HE BRINGS IN $2,295.00 PER DAY</a:t>
            </a:r>
          </a:p>
          <a:p>
            <a:endParaRPr lang="en-US" dirty="0"/>
          </a:p>
          <a:p>
            <a:r>
              <a:rPr lang="en-US" dirty="0"/>
              <a:t>CUSTOMERS BREAK EVEN PER DAY IS $</a:t>
            </a:r>
            <a:r>
              <a:rPr lang="en-US" b="0" dirty="0"/>
              <a:t>2, 394.08 IN 2019</a:t>
            </a:r>
          </a:p>
          <a:p>
            <a:endParaRPr lang="en-US" dirty="0"/>
          </a:p>
          <a:p>
            <a:r>
              <a:rPr lang="en-US" b="0" dirty="0"/>
              <a:t>PROFIT PER DAY = $-99.08</a:t>
            </a:r>
          </a:p>
          <a:p>
            <a:endParaRPr lang="en-US" dirty="0"/>
          </a:p>
          <a:p>
            <a:r>
              <a:rPr lang="en-US" sz="2800" b="1" dirty="0">
                <a:solidFill>
                  <a:srgbClr val="C00000"/>
                </a:solidFill>
              </a:rPr>
              <a:t>PROFIT PER YEAR = $-25,760.80</a:t>
            </a:r>
          </a:p>
        </p:txBody>
      </p:sp>
    </p:spTree>
    <p:extLst>
      <p:ext uri="{BB962C8B-B14F-4D97-AF65-F5344CB8AC3E}">
        <p14:creationId xmlns:p14="http://schemas.microsoft.com/office/powerpoint/2010/main" val="894178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359" y="246723"/>
            <a:ext cx="7388908" cy="914400"/>
          </a:xfrm>
        </p:spPr>
        <p:txBody>
          <a:bodyPr>
            <a:noAutofit/>
          </a:bodyPr>
          <a:lstStyle/>
          <a:p>
            <a:r>
              <a:rPr lang="en-US" sz="4000" dirty="0"/>
              <a:t>DOES THIS WORK?</a:t>
            </a:r>
          </a:p>
        </p:txBody>
      </p:sp>
      <p:pic>
        <p:nvPicPr>
          <p:cNvPr id="4" name="Picture 3" descr="Logo, company name&#10;&#10;Description automatically generated">
            <a:extLst>
              <a:ext uri="{FF2B5EF4-FFF2-40B4-BE49-F238E27FC236}">
                <a16:creationId xmlns:a16="http://schemas.microsoft.com/office/drawing/2014/main" id="{8DCB0A1F-D931-4DD9-8CB3-9B9BB5D369FB}"/>
              </a:ext>
            </a:extLst>
          </p:cNvPr>
          <p:cNvPicPr>
            <a:picLocks noChangeAspect="1"/>
          </p:cNvPicPr>
          <p:nvPr/>
        </p:nvPicPr>
        <p:blipFill rotWithShape="1">
          <a:blip r:embed="rId2">
            <a:extLst>
              <a:ext uri="{28A0092B-C50C-407E-A947-70E740481C1C}">
                <a14:useLocalDpi xmlns:a14="http://schemas.microsoft.com/office/drawing/2010/main" val="0"/>
              </a:ext>
            </a:extLst>
          </a:blip>
          <a:srcRect l="11792" r="11226" b="-1"/>
          <a:stretch/>
        </p:blipFill>
        <p:spPr>
          <a:xfrm>
            <a:off x="7552267" y="246723"/>
            <a:ext cx="1333500" cy="1610251"/>
          </a:xfrm>
          <a:prstGeom prst="rect">
            <a:avLst/>
          </a:prstGeom>
        </p:spPr>
      </p:pic>
      <p:sp>
        <p:nvSpPr>
          <p:cNvPr id="5" name="TextBox 4">
            <a:extLst>
              <a:ext uri="{FF2B5EF4-FFF2-40B4-BE49-F238E27FC236}">
                <a16:creationId xmlns:a16="http://schemas.microsoft.com/office/drawing/2014/main" id="{1FEFA351-4D44-476F-BE50-785A18D6A161}"/>
              </a:ext>
            </a:extLst>
          </p:cNvPr>
          <p:cNvSpPr txBox="1"/>
          <p:nvPr/>
        </p:nvSpPr>
        <p:spPr>
          <a:xfrm>
            <a:off x="476438" y="1676400"/>
            <a:ext cx="6781800" cy="2862322"/>
          </a:xfrm>
          <a:prstGeom prst="rect">
            <a:avLst/>
          </a:prstGeom>
          <a:noFill/>
        </p:spPr>
        <p:txBody>
          <a:bodyPr wrap="square" rtlCol="0">
            <a:spAutoFit/>
          </a:bodyPr>
          <a:lstStyle/>
          <a:p>
            <a:pPr marL="285750" indent="-285750">
              <a:buFont typeface="Arial" panose="020B0604020202020204" pitchFamily="34" charset="0"/>
              <a:buChar char="•"/>
            </a:pPr>
            <a:r>
              <a:rPr lang="en-US" dirty="0"/>
              <a:t>NOT FOR VERY LONG  </a:t>
            </a:r>
          </a:p>
          <a:p>
            <a:endParaRPr lang="en-US" dirty="0"/>
          </a:p>
          <a:p>
            <a:endParaRPr lang="en-US" dirty="0"/>
          </a:p>
          <a:p>
            <a:r>
              <a:rPr lang="en-US" b="1" i="0" dirty="0">
                <a:solidFill>
                  <a:srgbClr val="C00000"/>
                </a:solidFill>
                <a:effectLst/>
                <a:latin typeface="Roboto" panose="02000000000000000000" pitchFamily="2" charset="0"/>
              </a:rPr>
              <a:t>A good margin</a:t>
            </a:r>
            <a:r>
              <a:rPr lang="en-US" b="0" i="0" dirty="0">
                <a:solidFill>
                  <a:srgbClr val="C00000"/>
                </a:solidFill>
                <a:effectLst/>
                <a:latin typeface="Roboto" panose="02000000000000000000" pitchFamily="2" charset="0"/>
              </a:rPr>
              <a:t> will vary considerably by industry, but as a general rule of thumb, a 10% net </a:t>
            </a:r>
            <a:r>
              <a:rPr lang="en-US" b="1" i="0" dirty="0">
                <a:solidFill>
                  <a:srgbClr val="C00000"/>
                </a:solidFill>
                <a:effectLst/>
                <a:latin typeface="Roboto" panose="02000000000000000000" pitchFamily="2" charset="0"/>
              </a:rPr>
              <a:t>profit margin</a:t>
            </a:r>
            <a:r>
              <a:rPr lang="en-US" b="0" i="0" dirty="0">
                <a:solidFill>
                  <a:srgbClr val="C00000"/>
                </a:solidFill>
                <a:effectLst/>
                <a:latin typeface="Roboto" panose="02000000000000000000" pitchFamily="2" charset="0"/>
              </a:rPr>
              <a:t> is considered average</a:t>
            </a:r>
          </a:p>
          <a:p>
            <a:endParaRPr lang="en-US" b="0" i="0" dirty="0">
              <a:solidFill>
                <a:srgbClr val="202124"/>
              </a:solidFill>
              <a:effectLst/>
              <a:latin typeface="Roboto" panose="02000000000000000000" pitchFamily="2" charset="0"/>
            </a:endParaRPr>
          </a:p>
          <a:p>
            <a:endParaRPr lang="en-US" b="0" i="0" dirty="0">
              <a:solidFill>
                <a:srgbClr val="202124"/>
              </a:solidFill>
              <a:effectLst/>
              <a:latin typeface="Roboto" panose="02000000000000000000" pitchFamily="2" charset="0"/>
            </a:endParaRPr>
          </a:p>
          <a:p>
            <a:r>
              <a:rPr lang="en-US" dirty="0">
                <a:solidFill>
                  <a:srgbClr val="202124"/>
                </a:solidFill>
                <a:latin typeface="Roboto" panose="02000000000000000000" pitchFamily="2" charset="0"/>
              </a:rPr>
              <a:t>By cutting 3 beef per day, we can estimate that this customer’s gross income is $835,380.00.  He needs to make 83, 538.00</a:t>
            </a:r>
            <a:endParaRPr lang="en-US" dirty="0">
              <a:solidFill>
                <a:srgbClr val="C00000"/>
              </a:solidFill>
              <a:latin typeface="Roboto" panose="02000000000000000000" pitchFamily="2" charset="0"/>
            </a:endParaRPr>
          </a:p>
        </p:txBody>
      </p:sp>
      <p:sp>
        <p:nvSpPr>
          <p:cNvPr id="10" name="TextBox 9">
            <a:extLst>
              <a:ext uri="{FF2B5EF4-FFF2-40B4-BE49-F238E27FC236}">
                <a16:creationId xmlns:a16="http://schemas.microsoft.com/office/drawing/2014/main" id="{08802F92-D967-4C20-9A17-0F51F96CD529}"/>
              </a:ext>
            </a:extLst>
          </p:cNvPr>
          <p:cNvSpPr txBox="1"/>
          <p:nvPr/>
        </p:nvSpPr>
        <p:spPr>
          <a:xfrm>
            <a:off x="322792" y="5181600"/>
            <a:ext cx="4554008" cy="1600438"/>
          </a:xfrm>
          <a:prstGeom prst="rect">
            <a:avLst/>
          </a:prstGeom>
          <a:noFill/>
        </p:spPr>
        <p:txBody>
          <a:bodyPr wrap="square">
            <a:spAutoFit/>
          </a:bodyPr>
          <a:lstStyle/>
          <a:p>
            <a:r>
              <a:rPr lang="en-US" sz="1400" dirty="0"/>
              <a:t>THINGS TO NOTE:</a:t>
            </a:r>
          </a:p>
          <a:p>
            <a:pPr marL="285750" indent="-285750">
              <a:buFont typeface="Arial" panose="020B0604020202020204" pitchFamily="34" charset="0"/>
              <a:buChar char="•"/>
            </a:pPr>
            <a:r>
              <a:rPr lang="en-US" sz="1400" dirty="0"/>
              <a:t>There was no salary entered for this processor</a:t>
            </a:r>
          </a:p>
          <a:p>
            <a:pPr marL="285750" indent="-285750">
              <a:buFont typeface="Arial" panose="020B0604020202020204" pitchFamily="34" charset="0"/>
              <a:buChar char="•"/>
            </a:pPr>
            <a:r>
              <a:rPr lang="en-US" sz="1400" dirty="0"/>
              <a:t>There was no health care entered</a:t>
            </a:r>
          </a:p>
          <a:p>
            <a:pPr marL="285750" indent="-285750">
              <a:buFont typeface="Arial" panose="020B0604020202020204" pitchFamily="34" charset="0"/>
              <a:buChar char="•"/>
            </a:pPr>
            <a:r>
              <a:rPr lang="en-US" sz="1400" dirty="0"/>
              <a:t>No vehicle payment</a:t>
            </a:r>
          </a:p>
          <a:p>
            <a:pPr marL="285750" indent="-285750">
              <a:buFont typeface="Arial" panose="020B0604020202020204" pitchFamily="34" charset="0"/>
              <a:buChar char="•"/>
            </a:pPr>
            <a:r>
              <a:rPr lang="en-US" sz="1400" dirty="0"/>
              <a:t>Is there credit card fees somewhere</a:t>
            </a:r>
          </a:p>
          <a:p>
            <a:pPr marL="285750" indent="-285750">
              <a:buFont typeface="Arial" panose="020B0604020202020204" pitchFamily="34" charset="0"/>
              <a:buChar char="•"/>
            </a:pPr>
            <a:r>
              <a:rPr lang="en-US" sz="1400" dirty="0"/>
              <a:t>Donations-As Meat Processors we Do Tons of this</a:t>
            </a:r>
          </a:p>
          <a:p>
            <a:pPr marL="285750" indent="-285750">
              <a:buFont typeface="Arial" panose="020B0604020202020204" pitchFamily="34" charset="0"/>
              <a:buChar char="•"/>
            </a:pPr>
            <a:r>
              <a:rPr lang="en-US" sz="1400" dirty="0"/>
              <a:t>Laundry Expenses</a:t>
            </a:r>
          </a:p>
        </p:txBody>
      </p:sp>
      <p:sp>
        <p:nvSpPr>
          <p:cNvPr id="11" name="TextBox 10">
            <a:extLst>
              <a:ext uri="{FF2B5EF4-FFF2-40B4-BE49-F238E27FC236}">
                <a16:creationId xmlns:a16="http://schemas.microsoft.com/office/drawing/2014/main" id="{D16BC3D2-DCB2-4787-A78C-4CC1C759C480}"/>
              </a:ext>
            </a:extLst>
          </p:cNvPr>
          <p:cNvSpPr txBox="1"/>
          <p:nvPr/>
        </p:nvSpPr>
        <p:spPr>
          <a:xfrm>
            <a:off x="5095875" y="5288340"/>
            <a:ext cx="3733800" cy="1569660"/>
          </a:xfrm>
          <a:prstGeom prst="rect">
            <a:avLst/>
          </a:prstGeom>
          <a:noFill/>
        </p:spPr>
        <p:txBody>
          <a:bodyPr wrap="square" rtlCol="0">
            <a:spAutoFit/>
          </a:bodyPr>
          <a:lstStyle/>
          <a:p>
            <a:r>
              <a:rPr lang="en-US" sz="2400" b="1" dirty="0"/>
              <a:t>THIS PROCESSOR IS GOING IN THE HOLE…FAST</a:t>
            </a:r>
          </a:p>
          <a:p>
            <a:r>
              <a:rPr lang="en-US" sz="2400" b="1" dirty="0">
                <a:solidFill>
                  <a:srgbClr val="FF0000"/>
                </a:solidFill>
              </a:rPr>
              <a:t>IMMEDIATE ACTION REQUIRED</a:t>
            </a:r>
          </a:p>
        </p:txBody>
      </p:sp>
    </p:spTree>
    <p:extLst>
      <p:ext uri="{BB962C8B-B14F-4D97-AF65-F5344CB8AC3E}">
        <p14:creationId xmlns:p14="http://schemas.microsoft.com/office/powerpoint/2010/main" val="41996098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91490" y="365125"/>
            <a:ext cx="3840085" cy="1692794"/>
          </a:xfrm>
        </p:spPr>
        <p:txBody>
          <a:bodyPr vert="horz" lIns="91440" tIns="45720" rIns="91440" bIns="45720" rtlCol="0" anchor="ctr">
            <a:normAutofit fontScale="90000"/>
          </a:bodyPr>
          <a:lstStyle/>
          <a:p>
            <a:pPr defTabSz="914400"/>
            <a:r>
              <a:rPr lang="en-US" sz="4400" dirty="0"/>
              <a:t>MY SUGGESTION</a:t>
            </a:r>
            <a:br>
              <a:rPr lang="en-US" sz="4400" dirty="0"/>
            </a:br>
            <a:r>
              <a:rPr lang="en-US" sz="2200" dirty="0"/>
              <a:t>This processor should start with a 20% Markup</a:t>
            </a:r>
            <a:endParaRPr lang="en-US" sz="4400" dirty="0"/>
          </a:p>
        </p:txBody>
      </p:sp>
      <p:cxnSp>
        <p:nvCxnSpPr>
          <p:cNvPr id="9" name="Straight Arrow Connector 8">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1490" y="2316480"/>
            <a:ext cx="3429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4F96C42-C1C1-4359-8289-3229F3523C16}"/>
              </a:ext>
            </a:extLst>
          </p:cNvPr>
          <p:cNvSpPr txBox="1"/>
          <p:nvPr/>
        </p:nvSpPr>
        <p:spPr>
          <a:xfrm>
            <a:off x="491490" y="2575034"/>
            <a:ext cx="3840085" cy="2530365"/>
          </a:xfrm>
          <a:prstGeom prst="rect">
            <a:avLst/>
          </a:prstGeom>
        </p:spPr>
        <p:txBody>
          <a:bodyPr vert="horz" lIns="91440" tIns="45720" rIns="91440" bIns="45720" rtlCol="0">
            <a:normAutofit/>
          </a:bodyPr>
          <a:lstStyle/>
          <a:p>
            <a:pPr>
              <a:lnSpc>
                <a:spcPct val="90000"/>
              </a:lnSpc>
              <a:spcAft>
                <a:spcPts val="600"/>
              </a:spcAft>
            </a:pPr>
            <a:r>
              <a:rPr lang="en-US" sz="1600" dirty="0"/>
              <a:t>The Difference between Markup and Margin</a:t>
            </a:r>
          </a:p>
          <a:p>
            <a:pPr>
              <a:lnSpc>
                <a:spcPct val="90000"/>
              </a:lnSpc>
              <a:spcAft>
                <a:spcPts val="600"/>
              </a:spcAft>
            </a:pPr>
            <a:endParaRPr lang="en-US" sz="1600" dirty="0"/>
          </a:p>
          <a:p>
            <a:pPr>
              <a:lnSpc>
                <a:spcPct val="90000"/>
              </a:lnSpc>
              <a:spcAft>
                <a:spcPts val="600"/>
              </a:spcAft>
            </a:pPr>
            <a:endParaRPr lang="en-US" sz="1600" dirty="0"/>
          </a:p>
          <a:p>
            <a:pPr>
              <a:lnSpc>
                <a:spcPct val="90000"/>
              </a:lnSpc>
              <a:spcAft>
                <a:spcPts val="600"/>
              </a:spcAft>
            </a:pPr>
            <a:r>
              <a:rPr lang="en-US" sz="1600" dirty="0"/>
              <a:t>What is the 20% Markup if the processor is t $1.00/hanging weight?</a:t>
            </a:r>
          </a:p>
          <a:p>
            <a:pPr>
              <a:lnSpc>
                <a:spcPct val="90000"/>
              </a:lnSpc>
              <a:spcAft>
                <a:spcPts val="600"/>
              </a:spcAft>
            </a:pPr>
            <a:endParaRPr lang="en-US" sz="1600" dirty="0"/>
          </a:p>
          <a:p>
            <a:pPr>
              <a:lnSpc>
                <a:spcPct val="90000"/>
              </a:lnSpc>
              <a:spcAft>
                <a:spcPts val="600"/>
              </a:spcAft>
            </a:pPr>
            <a:r>
              <a:rPr lang="en-US" sz="1600" dirty="0"/>
              <a:t>What is the is the price if the processor increases the margin by 20%?</a:t>
            </a:r>
          </a:p>
        </p:txBody>
      </p:sp>
      <p:pic>
        <p:nvPicPr>
          <p:cNvPr id="4" name="Picture 3" descr="Logo, company name&#10;&#10;Description automatically generated">
            <a:extLst>
              <a:ext uri="{FF2B5EF4-FFF2-40B4-BE49-F238E27FC236}">
                <a16:creationId xmlns:a16="http://schemas.microsoft.com/office/drawing/2014/main" id="{8DCB0A1F-D931-4DD9-8CB3-9B9BB5D369FB}"/>
              </a:ext>
            </a:extLst>
          </p:cNvPr>
          <p:cNvPicPr>
            <a:picLocks noChangeAspect="1"/>
          </p:cNvPicPr>
          <p:nvPr/>
        </p:nvPicPr>
        <p:blipFill rotWithShape="1">
          <a:blip r:embed="rId2">
            <a:extLst>
              <a:ext uri="{28A0092B-C50C-407E-A947-70E740481C1C}">
                <a14:useLocalDpi xmlns:a14="http://schemas.microsoft.com/office/drawing/2010/main" val="0"/>
              </a:ext>
            </a:extLst>
          </a:blip>
          <a:srcRect l="18193" r="17627" b="-1"/>
          <a:stretch/>
        </p:blipFill>
        <p:spPr>
          <a:xfrm>
            <a:off x="4409136" y="10"/>
            <a:ext cx="4734863" cy="6857987"/>
          </a:xfrm>
          <a:custGeom>
            <a:avLst/>
            <a:gdLst/>
            <a:ahLst/>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
        <p:nvSpPr>
          <p:cNvPr id="6" name="TextBox 5">
            <a:extLst>
              <a:ext uri="{FF2B5EF4-FFF2-40B4-BE49-F238E27FC236}">
                <a16:creationId xmlns:a16="http://schemas.microsoft.com/office/drawing/2014/main" id="{7FA5CA5A-12F8-42B0-B89F-E88BCDE10929}"/>
              </a:ext>
            </a:extLst>
          </p:cNvPr>
          <p:cNvSpPr txBox="1"/>
          <p:nvPr/>
        </p:nvSpPr>
        <p:spPr>
          <a:xfrm>
            <a:off x="491490" y="5257800"/>
            <a:ext cx="4232910" cy="1600438"/>
          </a:xfrm>
          <a:prstGeom prst="rect">
            <a:avLst/>
          </a:prstGeom>
          <a:noFill/>
        </p:spPr>
        <p:txBody>
          <a:bodyPr wrap="square" rtlCol="0">
            <a:spAutoFit/>
          </a:bodyPr>
          <a:lstStyle/>
          <a:p>
            <a:r>
              <a:rPr lang="en-US" dirty="0"/>
              <a:t>20% Markup = .80/.80 = $1.00 </a:t>
            </a:r>
          </a:p>
          <a:p>
            <a:r>
              <a:rPr lang="en-US" sz="1200" dirty="0"/>
              <a:t>If you are doing 624,000lbs per year this is $624,000</a:t>
            </a:r>
          </a:p>
          <a:p>
            <a:endParaRPr lang="en-US" dirty="0"/>
          </a:p>
          <a:p>
            <a:r>
              <a:rPr lang="en-US" dirty="0"/>
              <a:t>20% Margin = .80*.20 = .16 + .80 = $.96</a:t>
            </a:r>
          </a:p>
          <a:p>
            <a:r>
              <a:rPr lang="en-US" sz="1200" dirty="0"/>
              <a:t>If you are doing 624,000lbs per year this is $599,040</a:t>
            </a:r>
          </a:p>
          <a:p>
            <a:r>
              <a:rPr lang="en-US" dirty="0">
                <a:solidFill>
                  <a:srgbClr val="C00000"/>
                </a:solidFill>
              </a:rPr>
              <a:t>          Difference of $24,960.00</a:t>
            </a:r>
          </a:p>
        </p:txBody>
      </p:sp>
    </p:spTree>
    <p:extLst>
      <p:ext uri="{BB962C8B-B14F-4D97-AF65-F5344CB8AC3E}">
        <p14:creationId xmlns:p14="http://schemas.microsoft.com/office/powerpoint/2010/main" val="18981724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91490" y="365125"/>
            <a:ext cx="3840085" cy="1692794"/>
          </a:xfrm>
        </p:spPr>
        <p:txBody>
          <a:bodyPr vert="horz" lIns="91440" tIns="45720" rIns="91440" bIns="45720" rtlCol="0" anchor="ctr">
            <a:normAutofit fontScale="90000"/>
          </a:bodyPr>
          <a:lstStyle/>
          <a:p>
            <a:pPr>
              <a:lnSpc>
                <a:spcPct val="90000"/>
              </a:lnSpc>
              <a:spcAft>
                <a:spcPts val="600"/>
              </a:spcAft>
            </a:pPr>
            <a:r>
              <a:rPr lang="en-US" sz="4400" dirty="0"/>
              <a:t>The Difference between Markup and Margin</a:t>
            </a:r>
          </a:p>
        </p:txBody>
      </p:sp>
      <p:cxnSp>
        <p:nvCxnSpPr>
          <p:cNvPr id="9" name="Straight Arrow Connector 8">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1490" y="2316480"/>
            <a:ext cx="3429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4F96C42-C1C1-4359-8289-3229F3523C16}"/>
              </a:ext>
            </a:extLst>
          </p:cNvPr>
          <p:cNvSpPr txBox="1"/>
          <p:nvPr/>
        </p:nvSpPr>
        <p:spPr>
          <a:xfrm>
            <a:off x="491490" y="2575033"/>
            <a:ext cx="3917646" cy="4206766"/>
          </a:xfrm>
          <a:prstGeom prst="rect">
            <a:avLst/>
          </a:prstGeom>
        </p:spPr>
        <p:txBody>
          <a:bodyPr vert="horz" lIns="91440" tIns="45720" rIns="91440" bIns="45720" rtlCol="0">
            <a:normAutofit/>
          </a:bodyPr>
          <a:lstStyle/>
          <a:p>
            <a:pPr>
              <a:lnSpc>
                <a:spcPct val="90000"/>
              </a:lnSpc>
              <a:spcAft>
                <a:spcPts val="600"/>
              </a:spcAft>
            </a:pPr>
            <a:r>
              <a:rPr lang="en-US" sz="1600" dirty="0"/>
              <a:t>The Difference between Markup and Margin.</a:t>
            </a:r>
          </a:p>
          <a:p>
            <a:pPr>
              <a:lnSpc>
                <a:spcPct val="90000"/>
              </a:lnSpc>
              <a:spcAft>
                <a:spcPts val="600"/>
              </a:spcAft>
            </a:pPr>
            <a:r>
              <a:rPr lang="en-US" sz="1600" dirty="0"/>
              <a:t> MARGIN IS SALES MINUS THE COST OF GOODS SOLD.   Example if a snack stick sells for 1$ and cost 70 cents the margin is 30 cents or in a percentage that is a 30% margin.</a:t>
            </a:r>
          </a:p>
          <a:p>
            <a:pPr>
              <a:lnSpc>
                <a:spcPct val="90000"/>
              </a:lnSpc>
              <a:spcAft>
                <a:spcPts val="600"/>
              </a:spcAft>
            </a:pPr>
            <a:r>
              <a:rPr lang="en-US" sz="1600" dirty="0"/>
              <a:t> WHILE MARKUP IS THE AMOUNT BY WHICH THE COST OF A PRODUCT IS INCREASED IN ORDER TO DERIVE AT THE SELLING PRICE.  Example if the same snack stick markup is 30 cents from the 70 cent cost yields $1.00 price or stated as a percentage the markup percentage is 42.9% calculated as the markup amount divided by the product cost.</a:t>
            </a:r>
          </a:p>
          <a:p>
            <a:pPr>
              <a:lnSpc>
                <a:spcPct val="90000"/>
              </a:lnSpc>
              <a:spcAft>
                <a:spcPts val="600"/>
              </a:spcAft>
            </a:pPr>
            <a:r>
              <a:rPr lang="en-US" sz="1600" dirty="0"/>
              <a:t>MARKUP EXAMPLES</a:t>
            </a:r>
          </a:p>
          <a:p>
            <a:pPr>
              <a:lnSpc>
                <a:spcPct val="90000"/>
              </a:lnSpc>
              <a:spcAft>
                <a:spcPts val="600"/>
              </a:spcAft>
            </a:pPr>
            <a:r>
              <a:rPr lang="en-US" sz="1600" dirty="0"/>
              <a:t>$1.00/.70= $1.43</a:t>
            </a:r>
          </a:p>
          <a:p>
            <a:pPr>
              <a:lnSpc>
                <a:spcPct val="90000"/>
              </a:lnSpc>
              <a:spcAft>
                <a:spcPts val="600"/>
              </a:spcAft>
            </a:pPr>
            <a:r>
              <a:rPr lang="en-US" sz="1600" dirty="0"/>
              <a:t>$10.00/.70=$14.29</a:t>
            </a:r>
          </a:p>
        </p:txBody>
      </p:sp>
      <p:pic>
        <p:nvPicPr>
          <p:cNvPr id="4" name="Picture 3" descr="Logo, company name&#10;&#10;Description automatically generated">
            <a:extLst>
              <a:ext uri="{FF2B5EF4-FFF2-40B4-BE49-F238E27FC236}">
                <a16:creationId xmlns:a16="http://schemas.microsoft.com/office/drawing/2014/main" id="{8DCB0A1F-D931-4DD9-8CB3-9B9BB5D369FB}"/>
              </a:ext>
            </a:extLst>
          </p:cNvPr>
          <p:cNvPicPr>
            <a:picLocks noChangeAspect="1"/>
          </p:cNvPicPr>
          <p:nvPr/>
        </p:nvPicPr>
        <p:blipFill rotWithShape="1">
          <a:blip r:embed="rId2">
            <a:extLst>
              <a:ext uri="{28A0092B-C50C-407E-A947-70E740481C1C}">
                <a14:useLocalDpi xmlns:a14="http://schemas.microsoft.com/office/drawing/2010/main" val="0"/>
              </a:ext>
            </a:extLst>
          </a:blip>
          <a:srcRect l="18193" r="17627" b="-1"/>
          <a:stretch/>
        </p:blipFill>
        <p:spPr>
          <a:xfrm>
            <a:off x="4409136" y="10"/>
            <a:ext cx="4734863" cy="6857987"/>
          </a:xfrm>
          <a:custGeom>
            <a:avLst/>
            <a:gdLst/>
            <a:ahLst/>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Tree>
    <p:extLst>
      <p:ext uri="{BB962C8B-B14F-4D97-AF65-F5344CB8AC3E}">
        <p14:creationId xmlns:p14="http://schemas.microsoft.com/office/powerpoint/2010/main" val="27004269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52322" y="839286"/>
            <a:ext cx="5605629" cy="994172"/>
          </a:xfrm>
        </p:spPr>
        <p:txBody>
          <a:bodyPr vert="horz" lIns="91440" tIns="45720" rIns="91440" bIns="45720" rtlCol="0" anchor="ctr">
            <a:normAutofit/>
          </a:bodyPr>
          <a:lstStyle/>
          <a:p>
            <a:pPr defTabSz="914400"/>
            <a:r>
              <a:rPr lang="en-US" sz="3100" kern="1200">
                <a:solidFill>
                  <a:schemeClr val="tx1"/>
                </a:solidFill>
                <a:latin typeface="+mj-lt"/>
                <a:ea typeface="+mj-ea"/>
                <a:cs typeface="+mj-cs"/>
              </a:rPr>
              <a:t>LAZY MAN WAY—</a:t>
            </a:r>
            <a:br>
              <a:rPr lang="en-US" sz="3100" kern="1200">
                <a:solidFill>
                  <a:schemeClr val="tx1"/>
                </a:solidFill>
                <a:latin typeface="+mj-lt"/>
                <a:ea typeface="+mj-ea"/>
                <a:cs typeface="+mj-cs"/>
              </a:rPr>
            </a:br>
            <a:r>
              <a:rPr lang="en-US" sz="3100" kern="1200">
                <a:solidFill>
                  <a:schemeClr val="tx1"/>
                </a:solidFill>
                <a:latin typeface="+mj-lt"/>
                <a:ea typeface="+mj-ea"/>
                <a:cs typeface="+mj-cs"/>
              </a:rPr>
              <a:t>this is not the most accurate!</a:t>
            </a:r>
          </a:p>
        </p:txBody>
      </p:sp>
      <p:sp>
        <p:nvSpPr>
          <p:cNvPr id="3" name="TextBox 2">
            <a:extLst>
              <a:ext uri="{FF2B5EF4-FFF2-40B4-BE49-F238E27FC236}">
                <a16:creationId xmlns:a16="http://schemas.microsoft.com/office/drawing/2014/main" id="{C4F96C42-C1C1-4359-8289-3229F3523C16}"/>
              </a:ext>
            </a:extLst>
          </p:cNvPr>
          <p:cNvSpPr txBox="1"/>
          <p:nvPr/>
        </p:nvSpPr>
        <p:spPr>
          <a:xfrm>
            <a:off x="852321" y="2147568"/>
            <a:ext cx="5508485" cy="3351532"/>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r>
              <a:rPr lang="en-US" sz="1400"/>
              <a:t>FIGURING EXPENSES THE EASY WAY</a:t>
            </a:r>
          </a:p>
          <a:p>
            <a:pPr indent="-228600">
              <a:lnSpc>
                <a:spcPct val="90000"/>
              </a:lnSpc>
              <a:spcAft>
                <a:spcPts val="600"/>
              </a:spcAft>
              <a:buFont typeface="Arial" panose="020B0604020202020204" pitchFamily="34" charset="0"/>
              <a:buChar char="•"/>
            </a:pPr>
            <a:endParaRPr lang="en-US" sz="1400"/>
          </a:p>
          <a:p>
            <a:pPr indent="-228600">
              <a:lnSpc>
                <a:spcPct val="90000"/>
              </a:lnSpc>
              <a:spcAft>
                <a:spcPts val="600"/>
              </a:spcAft>
              <a:buFont typeface="Arial" panose="020B0604020202020204" pitchFamily="34" charset="0"/>
              <a:buChar char="•"/>
            </a:pPr>
            <a:r>
              <a:rPr lang="en-US" sz="1400"/>
              <a:t>Add up all expenses on last year’s bank statement</a:t>
            </a:r>
          </a:p>
          <a:p>
            <a:pPr indent="-228600">
              <a:lnSpc>
                <a:spcPct val="90000"/>
              </a:lnSpc>
              <a:spcAft>
                <a:spcPts val="600"/>
              </a:spcAft>
              <a:buFont typeface="Arial" panose="020B0604020202020204" pitchFamily="34" charset="0"/>
              <a:buChar char="•"/>
            </a:pPr>
            <a:endParaRPr lang="en-US" sz="1400"/>
          </a:p>
          <a:p>
            <a:pPr indent="-228600">
              <a:lnSpc>
                <a:spcPct val="90000"/>
              </a:lnSpc>
              <a:spcAft>
                <a:spcPts val="600"/>
              </a:spcAft>
              <a:buFont typeface="Arial" panose="020B0604020202020204" pitchFamily="34" charset="0"/>
              <a:buChar char="•"/>
            </a:pPr>
            <a:r>
              <a:rPr lang="en-US" sz="1400"/>
              <a:t>Divide it by your productive hours</a:t>
            </a:r>
          </a:p>
          <a:p>
            <a:pPr marL="342900" indent="-228600">
              <a:lnSpc>
                <a:spcPct val="90000"/>
              </a:lnSpc>
              <a:spcAft>
                <a:spcPts val="600"/>
              </a:spcAft>
              <a:buFont typeface="Arial" panose="020B0604020202020204" pitchFamily="34" charset="0"/>
              <a:buChar char="•"/>
            </a:pPr>
            <a:r>
              <a:rPr lang="en-US" sz="1400"/>
              <a:t>	Total Hours Worked Per Day   *    Days Worked Per Week  * Weeks in a Year</a:t>
            </a:r>
          </a:p>
          <a:p>
            <a:pPr marL="342900" indent="-228600">
              <a:lnSpc>
                <a:spcPct val="90000"/>
              </a:lnSpc>
              <a:spcAft>
                <a:spcPts val="600"/>
              </a:spcAft>
              <a:buFont typeface="Arial" panose="020B0604020202020204" pitchFamily="34" charset="0"/>
              <a:buChar char="•"/>
            </a:pPr>
            <a:r>
              <a:rPr lang="en-US" sz="1400"/>
              <a:t>	8   HOURS/DAY                   times		</a:t>
            </a:r>
          </a:p>
          <a:p>
            <a:pPr marL="342900" indent="-228600">
              <a:lnSpc>
                <a:spcPct val="90000"/>
              </a:lnSpc>
              <a:spcAft>
                <a:spcPts val="600"/>
              </a:spcAft>
              <a:buFont typeface="Arial" panose="020B0604020202020204" pitchFamily="34" charset="0"/>
              <a:buChar char="•"/>
            </a:pPr>
            <a:r>
              <a:rPr lang="en-US" sz="1400"/>
              <a:t>	5  DAYS WORKED/WEEK   times</a:t>
            </a:r>
          </a:p>
          <a:p>
            <a:pPr marL="342900" indent="-228600">
              <a:lnSpc>
                <a:spcPct val="90000"/>
              </a:lnSpc>
              <a:spcAft>
                <a:spcPts val="600"/>
              </a:spcAft>
              <a:buFont typeface="Arial" panose="020B0604020202020204" pitchFamily="34" charset="0"/>
              <a:buChar char="•"/>
            </a:pPr>
            <a:r>
              <a:rPr lang="en-US" sz="1400"/>
              <a:t>	52  WEEKS WORKED/YEAR</a:t>
            </a:r>
          </a:p>
          <a:p>
            <a:pPr marL="342900" indent="-228600">
              <a:lnSpc>
                <a:spcPct val="90000"/>
              </a:lnSpc>
              <a:spcAft>
                <a:spcPts val="600"/>
              </a:spcAft>
              <a:buFont typeface="Arial" panose="020B0604020202020204" pitchFamily="34" charset="0"/>
              <a:buChar char="•"/>
            </a:pPr>
            <a:r>
              <a:rPr lang="en-US" sz="1400"/>
              <a:t>-------------</a:t>
            </a:r>
          </a:p>
          <a:p>
            <a:pPr marL="342900" indent="-228600">
              <a:lnSpc>
                <a:spcPct val="90000"/>
              </a:lnSpc>
              <a:spcAft>
                <a:spcPts val="600"/>
              </a:spcAft>
              <a:buFont typeface="Arial" panose="020B0604020202020204" pitchFamily="34" charset="0"/>
              <a:buChar char="•"/>
            </a:pPr>
            <a:r>
              <a:rPr lang="en-US" sz="1400"/>
              <a:t>2080   hrs in Production/Year      </a:t>
            </a:r>
            <a:r>
              <a:rPr lang="en-US" sz="1400">
                <a:highlight>
                  <a:srgbClr val="FFFF00"/>
                </a:highlight>
              </a:rPr>
              <a:t>(PLEASE MAKE SURE THIS NUMBER REFELCTS YOUR BUSINESS)</a:t>
            </a:r>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6858000"/>
          </a:xfrm>
          <a:prstGeom prst="rect">
            <a:avLst/>
          </a:prstGeom>
          <a:solidFill>
            <a:srgbClr val="AA64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7138" y="2357641"/>
            <a:ext cx="2167815" cy="2167815"/>
          </a:xfrm>
          <a:prstGeom prst="ellipse">
            <a:avLst/>
          </a:prstGeom>
          <a:solidFill>
            <a:srgbClr val="FFFFFF"/>
          </a:solidFill>
          <a:ln w="22225">
            <a:solidFill>
              <a:srgbClr val="CD51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4" name="Picture 3" descr="Logo, company name&#10;&#10;Description automatically generated">
            <a:extLst>
              <a:ext uri="{FF2B5EF4-FFF2-40B4-BE49-F238E27FC236}">
                <a16:creationId xmlns:a16="http://schemas.microsoft.com/office/drawing/2014/main" id="{8DCB0A1F-D931-4DD9-8CB3-9B9BB5D369FB}"/>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l="3729" r="3159" b="-5"/>
          <a:stretch/>
        </p:blipFill>
        <p:spPr>
          <a:xfrm>
            <a:off x="6598028" y="2461923"/>
            <a:ext cx="1937263" cy="1934153"/>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Tree>
    <p:extLst>
      <p:ext uri="{BB962C8B-B14F-4D97-AF65-F5344CB8AC3E}">
        <p14:creationId xmlns:p14="http://schemas.microsoft.com/office/powerpoint/2010/main" val="2713234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7086599" cy="994172"/>
          </a:xfrm>
        </p:spPr>
        <p:txBody>
          <a:bodyPr vert="horz" lIns="91440" tIns="45720" rIns="91440" bIns="45720" rtlCol="0" anchor="ctr">
            <a:normAutofit/>
          </a:bodyPr>
          <a:lstStyle/>
          <a:p>
            <a:pPr defTabSz="914400"/>
            <a:r>
              <a:rPr lang="en-US" sz="3100" kern="1200" dirty="0">
                <a:solidFill>
                  <a:schemeClr val="tx1"/>
                </a:solidFill>
                <a:latin typeface="+mj-lt"/>
                <a:ea typeface="+mj-ea"/>
                <a:cs typeface="+mj-cs"/>
              </a:rPr>
              <a:t>EFFICIENCIES—IS YOUR BUSINESS RUNNING EFFICIENTLY?</a:t>
            </a:r>
          </a:p>
        </p:txBody>
      </p:sp>
      <p:sp>
        <p:nvSpPr>
          <p:cNvPr id="5" name="TextBox 4">
            <a:extLst>
              <a:ext uri="{FF2B5EF4-FFF2-40B4-BE49-F238E27FC236}">
                <a16:creationId xmlns:a16="http://schemas.microsoft.com/office/drawing/2014/main" id="{C290E376-DFD4-402C-8980-995DD9812246}"/>
              </a:ext>
            </a:extLst>
          </p:cNvPr>
          <p:cNvSpPr txBox="1"/>
          <p:nvPr/>
        </p:nvSpPr>
        <p:spPr>
          <a:xfrm>
            <a:off x="852321" y="2147568"/>
            <a:ext cx="5508485" cy="3351532"/>
          </a:xfrm>
          <a:prstGeom prst="rect">
            <a:avLst/>
          </a:prstGeom>
        </p:spPr>
        <p:txBody>
          <a:bodyPr vert="horz" lIns="91440" tIns="45720" rIns="91440" bIns="45720" rtlCol="0" anchor="ctr">
            <a:normAutofit/>
          </a:bodyPr>
          <a:lstStyle/>
          <a:p>
            <a:pPr marL="285750" indent="-228600">
              <a:lnSpc>
                <a:spcPct val="90000"/>
              </a:lnSpc>
              <a:spcAft>
                <a:spcPts val="600"/>
              </a:spcAft>
              <a:buFont typeface="Arial" panose="020B0604020202020204" pitchFamily="34" charset="0"/>
              <a:buChar char="•"/>
            </a:pPr>
            <a:endParaRPr lang="en-US" dirty="0"/>
          </a:p>
          <a:p>
            <a:pPr marL="285750" indent="-228600">
              <a:lnSpc>
                <a:spcPct val="90000"/>
              </a:lnSpc>
              <a:spcAft>
                <a:spcPts val="600"/>
              </a:spcAft>
              <a:buFont typeface="Arial" panose="020B0604020202020204" pitchFamily="34" charset="0"/>
              <a:buChar char="•"/>
            </a:pPr>
            <a:endParaRPr lang="en-US" dirty="0"/>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6858000"/>
          </a:xfrm>
          <a:prstGeom prst="rect">
            <a:avLst/>
          </a:prstGeom>
          <a:solidFill>
            <a:srgbClr val="AA64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7138" y="2357641"/>
            <a:ext cx="2167815" cy="2167815"/>
          </a:xfrm>
          <a:prstGeom prst="ellipse">
            <a:avLst/>
          </a:prstGeom>
          <a:solidFill>
            <a:srgbClr val="FFFFFF"/>
          </a:solidFill>
          <a:ln w="22225">
            <a:solidFill>
              <a:srgbClr val="CD51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4" name="Picture 3" descr="Logo, company name&#10;&#10;Description automatically generated">
            <a:extLst>
              <a:ext uri="{FF2B5EF4-FFF2-40B4-BE49-F238E27FC236}">
                <a16:creationId xmlns:a16="http://schemas.microsoft.com/office/drawing/2014/main" id="{8DCB0A1F-D931-4DD9-8CB3-9B9BB5D369FB}"/>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l="3729" r="3159" b="-5"/>
          <a:stretch/>
        </p:blipFill>
        <p:spPr>
          <a:xfrm>
            <a:off x="6598028" y="2461923"/>
            <a:ext cx="1937263" cy="1934153"/>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
        <p:nvSpPr>
          <p:cNvPr id="3" name="TextBox 2">
            <a:extLst>
              <a:ext uri="{FF2B5EF4-FFF2-40B4-BE49-F238E27FC236}">
                <a16:creationId xmlns:a16="http://schemas.microsoft.com/office/drawing/2014/main" id="{88B46DFC-B7E7-4528-9924-16DB87BAC45F}"/>
              </a:ext>
            </a:extLst>
          </p:cNvPr>
          <p:cNvSpPr txBox="1"/>
          <p:nvPr/>
        </p:nvSpPr>
        <p:spPr>
          <a:xfrm>
            <a:off x="304800" y="2703250"/>
            <a:ext cx="6499085" cy="1754326"/>
          </a:xfrm>
          <a:prstGeom prst="rect">
            <a:avLst/>
          </a:prstGeom>
          <a:noFill/>
        </p:spPr>
        <p:txBody>
          <a:bodyPr wrap="square" rtlCol="0">
            <a:spAutoFit/>
          </a:bodyPr>
          <a:lstStyle/>
          <a:p>
            <a:r>
              <a:rPr lang="en-US" dirty="0"/>
              <a:t>WE ARE IN A BUSINESS WHERE A LOT OF US ARE ESSENTIALLY RUNNING  4 BUSINESSS EACH DAY ON A 1-BUSINESS CREW</a:t>
            </a:r>
          </a:p>
          <a:p>
            <a:r>
              <a:rPr lang="en-US" dirty="0"/>
              <a:t>	1-Slaughter and Custom Processing</a:t>
            </a:r>
          </a:p>
          <a:p>
            <a:r>
              <a:rPr lang="en-US" dirty="0"/>
              <a:t>	2-Retail/Wholesale</a:t>
            </a:r>
          </a:p>
          <a:p>
            <a:r>
              <a:rPr lang="en-US" dirty="0"/>
              <a:t>	3-Catering</a:t>
            </a:r>
          </a:p>
          <a:p>
            <a:r>
              <a:rPr lang="en-US" dirty="0"/>
              <a:t>	4-Sausage Production</a:t>
            </a:r>
          </a:p>
        </p:txBody>
      </p:sp>
      <p:sp>
        <p:nvSpPr>
          <p:cNvPr id="8" name="TextBox 7">
            <a:extLst>
              <a:ext uri="{FF2B5EF4-FFF2-40B4-BE49-F238E27FC236}">
                <a16:creationId xmlns:a16="http://schemas.microsoft.com/office/drawing/2014/main" id="{13793C94-0E85-42A9-8D71-B4DAA1665DCB}"/>
              </a:ext>
            </a:extLst>
          </p:cNvPr>
          <p:cNvSpPr txBox="1"/>
          <p:nvPr/>
        </p:nvSpPr>
        <p:spPr>
          <a:xfrm>
            <a:off x="357020" y="5117979"/>
            <a:ext cx="6499085" cy="369332"/>
          </a:xfrm>
          <a:prstGeom prst="rect">
            <a:avLst/>
          </a:prstGeom>
          <a:noFill/>
        </p:spPr>
        <p:txBody>
          <a:bodyPr wrap="square" rtlCol="0">
            <a:spAutoFit/>
          </a:bodyPr>
          <a:lstStyle/>
          <a:p>
            <a:r>
              <a:rPr lang="en-US" dirty="0"/>
              <a:t>How you run all four businesses can make or break your business</a:t>
            </a:r>
          </a:p>
        </p:txBody>
      </p:sp>
      <p:sp>
        <p:nvSpPr>
          <p:cNvPr id="11" name="TextBox 10">
            <a:extLst>
              <a:ext uri="{FF2B5EF4-FFF2-40B4-BE49-F238E27FC236}">
                <a16:creationId xmlns:a16="http://schemas.microsoft.com/office/drawing/2014/main" id="{67934400-64A6-40EE-BD27-BCD8B2D070B8}"/>
              </a:ext>
            </a:extLst>
          </p:cNvPr>
          <p:cNvSpPr txBox="1"/>
          <p:nvPr/>
        </p:nvSpPr>
        <p:spPr>
          <a:xfrm>
            <a:off x="169333" y="1204161"/>
            <a:ext cx="7162799" cy="954107"/>
          </a:xfrm>
          <a:prstGeom prst="rect">
            <a:avLst/>
          </a:prstGeom>
          <a:noFill/>
        </p:spPr>
        <p:txBody>
          <a:bodyPr wrap="square">
            <a:spAutoFit/>
          </a:bodyPr>
          <a:lstStyle/>
          <a:p>
            <a:r>
              <a:rPr lang="en-US" sz="1400" b="1" i="1" dirty="0">
                <a:solidFill>
                  <a:srgbClr val="212121"/>
                </a:solidFill>
                <a:effectLst/>
                <a:latin typeface="PT Serif" panose="020A0603040505020204" pitchFamily="18" charset="0"/>
              </a:rPr>
              <a:t>A business is like an airplane: It has to work all the time. Well-oiled or finely tuned, the business must work and keep working for both owners and consumers alike. Unfortunately, </a:t>
            </a:r>
            <a:r>
              <a:rPr lang="en-US" sz="1400" b="1" i="1" dirty="0">
                <a:solidFill>
                  <a:srgbClr val="2B6CB0"/>
                </a:solidFill>
                <a:effectLst/>
                <a:latin typeface="PT Serif" panose="020A0603040505020204" pitchFamily="18" charset="0"/>
              </a:rPr>
              <a:t>inefficiencies</a:t>
            </a:r>
            <a:r>
              <a:rPr lang="en-US" sz="1400" b="1" i="1" dirty="0">
                <a:solidFill>
                  <a:srgbClr val="212121"/>
                </a:solidFill>
                <a:effectLst/>
                <a:latin typeface="PT Serif" panose="020A0603040505020204" pitchFamily="18" charset="0"/>
              </a:rPr>
              <a:t> is a reality. It comes in a </a:t>
            </a:r>
            <a:r>
              <a:rPr lang="en-US" sz="1400" b="1" i="1" dirty="0">
                <a:solidFill>
                  <a:srgbClr val="212121"/>
                </a:solidFill>
                <a:latin typeface="PT Serif" panose="020A0603040505020204" pitchFamily="18" charset="0"/>
              </a:rPr>
              <a:t>variety of flavors </a:t>
            </a:r>
            <a:r>
              <a:rPr lang="en-US" sz="1400" b="1" i="1" dirty="0">
                <a:solidFill>
                  <a:srgbClr val="212121"/>
                </a:solidFill>
                <a:effectLst/>
                <a:latin typeface="PT Serif" panose="020A0603040505020204" pitchFamily="18" charset="0"/>
              </a:rPr>
              <a:t>that can cost businesses A TON of their revenue each year.</a:t>
            </a:r>
            <a:endParaRPr lang="en-US" sz="1400" b="1" i="1" dirty="0"/>
          </a:p>
        </p:txBody>
      </p:sp>
    </p:spTree>
    <p:extLst>
      <p:ext uri="{BB962C8B-B14F-4D97-AF65-F5344CB8AC3E}">
        <p14:creationId xmlns:p14="http://schemas.microsoft.com/office/powerpoint/2010/main" val="163904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E614F1C-2D93-42D0-B229-7681994499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5552316" y="0"/>
            <a:ext cx="3591684"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D0EB75-29A0-4602-B516-386C053CB76E}"/>
              </a:ext>
            </a:extLst>
          </p:cNvPr>
          <p:cNvSpPr>
            <a:spLocks noGrp="1"/>
          </p:cNvSpPr>
          <p:nvPr>
            <p:ph type="ctrTitle"/>
          </p:nvPr>
        </p:nvSpPr>
        <p:spPr>
          <a:xfrm>
            <a:off x="6131051" y="640081"/>
            <a:ext cx="2532887" cy="2636519"/>
          </a:xfrm>
          <a:noFill/>
        </p:spPr>
        <p:txBody>
          <a:bodyPr>
            <a:normAutofit/>
          </a:bodyPr>
          <a:lstStyle/>
          <a:p>
            <a:pPr algn="l"/>
            <a:r>
              <a:rPr lang="en-US" sz="3800" dirty="0">
                <a:solidFill>
                  <a:schemeClr val="bg1"/>
                </a:solidFill>
              </a:rPr>
              <a:t>MOST IMPORTANT POINT OF THIS CLASS</a:t>
            </a:r>
          </a:p>
        </p:txBody>
      </p:sp>
      <p:sp>
        <p:nvSpPr>
          <p:cNvPr id="3" name="Subtitle 2">
            <a:extLst>
              <a:ext uri="{FF2B5EF4-FFF2-40B4-BE49-F238E27FC236}">
                <a16:creationId xmlns:a16="http://schemas.microsoft.com/office/drawing/2014/main" id="{ED468706-26A7-47D3-AFF2-D5D77EE826A7}"/>
              </a:ext>
            </a:extLst>
          </p:cNvPr>
          <p:cNvSpPr>
            <a:spLocks noGrp="1"/>
          </p:cNvSpPr>
          <p:nvPr>
            <p:ph type="subTitle" idx="1"/>
          </p:nvPr>
        </p:nvSpPr>
        <p:spPr>
          <a:xfrm>
            <a:off x="6248400" y="4038600"/>
            <a:ext cx="2708149" cy="2484120"/>
          </a:xfrm>
          <a:noFill/>
        </p:spPr>
        <p:txBody>
          <a:bodyPr>
            <a:noAutofit/>
          </a:bodyPr>
          <a:lstStyle/>
          <a:p>
            <a:pPr algn="l"/>
            <a:r>
              <a:rPr lang="en-US" sz="3200" i="1" dirty="0">
                <a:solidFill>
                  <a:schemeClr val="bg1"/>
                </a:solidFill>
              </a:rPr>
              <a:t>YOU ONLY GET OUT OF IT AS MUCH AS YOU PUT INTO IT</a:t>
            </a:r>
          </a:p>
        </p:txBody>
      </p:sp>
      <p:pic>
        <p:nvPicPr>
          <p:cNvPr id="6" name="Picture 5" descr="Logo, company name&#10;&#10;Description automatically generated">
            <a:extLst>
              <a:ext uri="{FF2B5EF4-FFF2-40B4-BE49-F238E27FC236}">
                <a16:creationId xmlns:a16="http://schemas.microsoft.com/office/drawing/2014/main" id="{E6B4A61F-B352-44CF-84D9-631C0A20F37E}"/>
              </a:ext>
            </a:extLst>
          </p:cNvPr>
          <p:cNvPicPr>
            <a:picLocks noChangeAspect="1"/>
          </p:cNvPicPr>
          <p:nvPr/>
        </p:nvPicPr>
        <p:blipFill rotWithShape="1">
          <a:blip r:embed="rId2">
            <a:extLst>
              <a:ext uri="{28A0092B-C50C-407E-A947-70E740481C1C}">
                <a14:useLocalDpi xmlns:a14="http://schemas.microsoft.com/office/drawing/2010/main" val="0"/>
              </a:ext>
            </a:extLst>
          </a:blip>
          <a:srcRect l="11984" r="11418" b="-1"/>
          <a:stretch/>
        </p:blipFill>
        <p:spPr>
          <a:xfrm>
            <a:off x="20" y="10"/>
            <a:ext cx="5650972" cy="6857990"/>
          </a:xfrm>
          <a:prstGeom prst="rect">
            <a:avLst/>
          </a:prstGeom>
        </p:spPr>
      </p:pic>
    </p:spTree>
    <p:extLst>
      <p:ext uri="{BB962C8B-B14F-4D97-AF65-F5344CB8AC3E}">
        <p14:creationId xmlns:p14="http://schemas.microsoft.com/office/powerpoint/2010/main" val="3923380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iterate>
                                    <p:tmPct val="10000"/>
                                  </p:iterate>
                                  <p:childTnLst>
                                    <p:set>
                                      <p:cBhvr>
                                        <p:cTn id="6" dur="1" fill="hold">
                                          <p:stCondLst>
                                            <p:cond delay="0"/>
                                          </p:stCondLst>
                                        </p:cTn>
                                        <p:tgtEl>
                                          <p:spTgt spid="6"/>
                                        </p:tgtEl>
                                        <p:attrNameLst>
                                          <p:attrName>style.visibility</p:attrName>
                                        </p:attrNameLst>
                                      </p:cBhvr>
                                      <p:to>
                                        <p:strVal val="visible"/>
                                      </p:to>
                                    </p:set>
                                    <p:animEffect transition="in" filter="fade">
                                      <p:cBhvr>
                                        <p:cTn id="7" dur="700"/>
                                        <p:tgtEl>
                                          <p:spTgt spid="6"/>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par>
                                <p:cTn id="11" presetID="10" presetClass="entr" presetSubtype="0" fill="hold" grpId="0" nodeType="withEffect">
                                  <p:stCondLst>
                                    <p:cond delay="1000"/>
                                  </p:stCondLst>
                                  <p:iterate type="lt">
                                    <p:tmPct val="10000"/>
                                  </p:iterate>
                                  <p:childTnLst>
                                    <p:set>
                                      <p:cBhvr>
                                        <p:cTn id="12" dur="1" fill="hold">
                                          <p:stCondLst>
                                            <p:cond delay="0"/>
                                          </p:stCondLst>
                                        </p:cTn>
                                        <p:tgtEl>
                                          <p:spTgt spid="2"/>
                                        </p:tgtEl>
                                        <p:attrNameLst>
                                          <p:attrName>style.visibility</p:attrName>
                                        </p:attrNameLst>
                                      </p:cBhvr>
                                      <p:to>
                                        <p:strVal val="visible"/>
                                      </p:to>
                                    </p:set>
                                    <p:animEffect transition="in" filter="fade">
                                      <p:cBhvr>
                                        <p:cTn id="13"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7086599" cy="994172"/>
          </a:xfrm>
        </p:spPr>
        <p:txBody>
          <a:bodyPr vert="horz" lIns="91440" tIns="45720" rIns="91440" bIns="45720" rtlCol="0" anchor="ctr">
            <a:normAutofit/>
          </a:bodyPr>
          <a:lstStyle/>
          <a:p>
            <a:pPr defTabSz="914400"/>
            <a:r>
              <a:rPr lang="en-US" sz="3100" kern="1200" dirty="0">
                <a:solidFill>
                  <a:schemeClr val="tx1"/>
                </a:solidFill>
                <a:latin typeface="+mj-lt"/>
                <a:ea typeface="+mj-ea"/>
                <a:cs typeface="+mj-cs"/>
              </a:rPr>
              <a:t>EFFICIENCIES—IS YOUR BUSINESS RUNNING EFFICIENTLY?</a:t>
            </a:r>
          </a:p>
        </p:txBody>
      </p:sp>
      <p:sp>
        <p:nvSpPr>
          <p:cNvPr id="5" name="TextBox 4">
            <a:extLst>
              <a:ext uri="{FF2B5EF4-FFF2-40B4-BE49-F238E27FC236}">
                <a16:creationId xmlns:a16="http://schemas.microsoft.com/office/drawing/2014/main" id="{C290E376-DFD4-402C-8980-995DD9812246}"/>
              </a:ext>
            </a:extLst>
          </p:cNvPr>
          <p:cNvSpPr txBox="1"/>
          <p:nvPr/>
        </p:nvSpPr>
        <p:spPr>
          <a:xfrm>
            <a:off x="852321" y="2147568"/>
            <a:ext cx="5508485" cy="3351532"/>
          </a:xfrm>
          <a:prstGeom prst="rect">
            <a:avLst/>
          </a:prstGeom>
        </p:spPr>
        <p:txBody>
          <a:bodyPr vert="horz" lIns="91440" tIns="45720" rIns="91440" bIns="45720" rtlCol="0" anchor="ctr">
            <a:normAutofit/>
          </a:bodyPr>
          <a:lstStyle/>
          <a:p>
            <a:pPr marL="285750" indent="-228600">
              <a:lnSpc>
                <a:spcPct val="90000"/>
              </a:lnSpc>
              <a:spcAft>
                <a:spcPts val="600"/>
              </a:spcAft>
              <a:buFont typeface="Arial" panose="020B0604020202020204" pitchFamily="34" charset="0"/>
              <a:buChar char="•"/>
            </a:pPr>
            <a:endParaRPr lang="en-US" dirty="0"/>
          </a:p>
          <a:p>
            <a:pPr marL="285750" indent="-228600">
              <a:lnSpc>
                <a:spcPct val="90000"/>
              </a:lnSpc>
              <a:spcAft>
                <a:spcPts val="600"/>
              </a:spcAft>
              <a:buFont typeface="Arial" panose="020B0604020202020204" pitchFamily="34" charset="0"/>
              <a:buChar char="•"/>
            </a:pPr>
            <a:endParaRPr lang="en-US" dirty="0"/>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6858000"/>
          </a:xfrm>
          <a:prstGeom prst="rect">
            <a:avLst/>
          </a:prstGeom>
          <a:solidFill>
            <a:srgbClr val="AA64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7138" y="2357641"/>
            <a:ext cx="2167815" cy="2167815"/>
          </a:xfrm>
          <a:prstGeom prst="ellipse">
            <a:avLst/>
          </a:prstGeom>
          <a:solidFill>
            <a:srgbClr val="FFFFFF"/>
          </a:solidFill>
          <a:ln w="22225">
            <a:solidFill>
              <a:srgbClr val="CD51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4" name="Picture 3" descr="Logo, company name&#10;&#10;Description automatically generated">
            <a:extLst>
              <a:ext uri="{FF2B5EF4-FFF2-40B4-BE49-F238E27FC236}">
                <a16:creationId xmlns:a16="http://schemas.microsoft.com/office/drawing/2014/main" id="{8DCB0A1F-D931-4DD9-8CB3-9B9BB5D369FB}"/>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l="3729" r="3159" b="-5"/>
          <a:stretch/>
        </p:blipFill>
        <p:spPr>
          <a:xfrm>
            <a:off x="6598028" y="2461923"/>
            <a:ext cx="1937263" cy="1934153"/>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
        <p:nvSpPr>
          <p:cNvPr id="11" name="TextBox 10">
            <a:extLst>
              <a:ext uri="{FF2B5EF4-FFF2-40B4-BE49-F238E27FC236}">
                <a16:creationId xmlns:a16="http://schemas.microsoft.com/office/drawing/2014/main" id="{67934400-64A6-40EE-BD27-BCD8B2D070B8}"/>
              </a:ext>
            </a:extLst>
          </p:cNvPr>
          <p:cNvSpPr txBox="1"/>
          <p:nvPr/>
        </p:nvSpPr>
        <p:spPr>
          <a:xfrm>
            <a:off x="169333" y="1204161"/>
            <a:ext cx="7162799" cy="1754326"/>
          </a:xfrm>
          <a:prstGeom prst="rect">
            <a:avLst/>
          </a:prstGeom>
          <a:noFill/>
        </p:spPr>
        <p:txBody>
          <a:bodyPr wrap="square">
            <a:spAutoFit/>
          </a:bodyPr>
          <a:lstStyle/>
          <a:p>
            <a:r>
              <a:rPr lang="en-US" b="0" i="0" dirty="0">
                <a:solidFill>
                  <a:srgbClr val="282828"/>
                </a:solidFill>
                <a:effectLst/>
                <a:latin typeface="Lava Std"/>
              </a:rPr>
              <a:t>Efficiency is about </a:t>
            </a:r>
            <a:r>
              <a:rPr lang="en-US" b="0" i="1" dirty="0">
                <a:solidFill>
                  <a:srgbClr val="282828"/>
                </a:solidFill>
                <a:effectLst/>
                <a:latin typeface="Lava Std"/>
              </a:rPr>
              <a:t>doing the same with less</a:t>
            </a:r>
            <a:r>
              <a:rPr lang="en-US" b="0" i="0" dirty="0">
                <a:solidFill>
                  <a:srgbClr val="282828"/>
                </a:solidFill>
                <a:effectLst/>
                <a:latin typeface="Lava Std"/>
              </a:rPr>
              <a:t>. Companies most often improve labor efficiency by finding ways to reduce the number of labor hours required to produce the same level of output. This translates into savings because the company spends less on wages and other labor-related costs. Efficiency, then, is about shrinking the </a:t>
            </a:r>
            <a:r>
              <a:rPr lang="en-US" b="0" i="1" dirty="0">
                <a:solidFill>
                  <a:srgbClr val="282828"/>
                </a:solidFill>
                <a:effectLst/>
                <a:latin typeface="Lava Std"/>
              </a:rPr>
              <a:t>denominator</a:t>
            </a:r>
            <a:r>
              <a:rPr lang="en-US" b="0" i="0" dirty="0">
                <a:solidFill>
                  <a:srgbClr val="282828"/>
                </a:solidFill>
                <a:effectLst/>
                <a:latin typeface="Lava Std"/>
              </a:rPr>
              <a:t> — inputs (headcount, labor hours) — in an effort to improve profitability.</a:t>
            </a:r>
            <a:endParaRPr lang="en-US" b="1" i="1" dirty="0"/>
          </a:p>
        </p:txBody>
      </p:sp>
      <p:sp>
        <p:nvSpPr>
          <p:cNvPr id="13" name="TextBox 12">
            <a:extLst>
              <a:ext uri="{FF2B5EF4-FFF2-40B4-BE49-F238E27FC236}">
                <a16:creationId xmlns:a16="http://schemas.microsoft.com/office/drawing/2014/main" id="{2F25C78C-7917-4255-AC97-CAC7AA3E46C7}"/>
              </a:ext>
            </a:extLst>
          </p:cNvPr>
          <p:cNvSpPr txBox="1"/>
          <p:nvPr/>
        </p:nvSpPr>
        <p:spPr>
          <a:xfrm>
            <a:off x="203200" y="3814867"/>
            <a:ext cx="6024056" cy="2585323"/>
          </a:xfrm>
          <a:prstGeom prst="rect">
            <a:avLst/>
          </a:prstGeom>
          <a:noFill/>
        </p:spPr>
        <p:txBody>
          <a:bodyPr wrap="square">
            <a:spAutoFit/>
          </a:bodyPr>
          <a:lstStyle/>
          <a:p>
            <a:r>
              <a:rPr lang="en-US" b="0" i="0" dirty="0">
                <a:solidFill>
                  <a:srgbClr val="282828"/>
                </a:solidFill>
                <a:effectLst/>
                <a:latin typeface="Lava Std"/>
              </a:rPr>
              <a:t>WAYS TO IMPROVE EFFICIENCIES UIN OUR BUSINESS…..</a:t>
            </a:r>
          </a:p>
          <a:p>
            <a:pPr marL="342900" indent="-342900">
              <a:buAutoNum type="arabicPeriod"/>
            </a:pPr>
            <a:r>
              <a:rPr lang="en-US" b="0" i="0" dirty="0">
                <a:solidFill>
                  <a:srgbClr val="282828"/>
                </a:solidFill>
                <a:effectLst/>
                <a:latin typeface="Lava Std"/>
              </a:rPr>
              <a:t>QUALITY EMPLOYEES—LEADERS</a:t>
            </a:r>
          </a:p>
          <a:p>
            <a:pPr lvl="1"/>
            <a:r>
              <a:rPr lang="en-US" b="1" i="1" dirty="0">
                <a:solidFill>
                  <a:srgbClr val="282828"/>
                </a:solidFill>
                <a:latin typeface="Lava Std"/>
              </a:rPr>
              <a:t>Are you a leader or a worker? This is important</a:t>
            </a:r>
            <a:endParaRPr lang="en-US" b="1" i="1" dirty="0">
              <a:solidFill>
                <a:srgbClr val="282828"/>
              </a:solidFill>
              <a:effectLst/>
              <a:latin typeface="Lava Std"/>
            </a:endParaRPr>
          </a:p>
          <a:p>
            <a:pPr marL="342900" indent="-342900">
              <a:buAutoNum type="arabicPeriod"/>
            </a:pPr>
            <a:endParaRPr lang="en-US" dirty="0">
              <a:solidFill>
                <a:srgbClr val="282828"/>
              </a:solidFill>
              <a:latin typeface="Lava Std"/>
            </a:endParaRPr>
          </a:p>
          <a:p>
            <a:pPr marL="342900" indent="-342900">
              <a:buAutoNum type="arabicPeriod"/>
            </a:pPr>
            <a:r>
              <a:rPr lang="en-US" dirty="0">
                <a:solidFill>
                  <a:srgbClr val="282828"/>
                </a:solidFill>
                <a:latin typeface="Lava Std"/>
              </a:rPr>
              <a:t>ORGANIZATION</a:t>
            </a:r>
          </a:p>
          <a:p>
            <a:pPr marL="342900" indent="-342900">
              <a:buAutoNum type="arabicPeriod"/>
            </a:pPr>
            <a:r>
              <a:rPr lang="en-US" dirty="0">
                <a:solidFill>
                  <a:srgbClr val="282828"/>
                </a:solidFill>
                <a:latin typeface="Lava Std"/>
              </a:rPr>
              <a:t>INSPIRATION</a:t>
            </a:r>
          </a:p>
          <a:p>
            <a:pPr marL="342900" indent="-342900">
              <a:buFontTx/>
              <a:buAutoNum type="arabicPeriod"/>
            </a:pPr>
            <a:r>
              <a:rPr lang="en-US" dirty="0">
                <a:solidFill>
                  <a:srgbClr val="282828"/>
                </a:solidFill>
                <a:latin typeface="Lava Std"/>
              </a:rPr>
              <a:t>EQUPMENT</a:t>
            </a:r>
          </a:p>
          <a:p>
            <a:endParaRPr lang="en-US" dirty="0">
              <a:solidFill>
                <a:srgbClr val="282828"/>
              </a:solidFill>
              <a:latin typeface="Lava Std"/>
            </a:endParaRPr>
          </a:p>
          <a:p>
            <a:pPr marL="342900" indent="-342900">
              <a:buAutoNum type="arabicPeriod"/>
            </a:pPr>
            <a:endParaRPr lang="en-US" b="0" i="0" dirty="0">
              <a:solidFill>
                <a:srgbClr val="282828"/>
              </a:solidFill>
              <a:effectLst/>
              <a:latin typeface="Lava Std"/>
            </a:endParaRPr>
          </a:p>
        </p:txBody>
      </p:sp>
    </p:spTree>
    <p:extLst>
      <p:ext uri="{BB962C8B-B14F-4D97-AF65-F5344CB8AC3E}">
        <p14:creationId xmlns:p14="http://schemas.microsoft.com/office/powerpoint/2010/main" val="37970706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52322" y="839286"/>
            <a:ext cx="5605629" cy="994172"/>
          </a:xfrm>
        </p:spPr>
        <p:txBody>
          <a:bodyPr vert="horz" lIns="91440" tIns="45720" rIns="91440" bIns="45720" rtlCol="0" anchor="ctr">
            <a:normAutofit/>
          </a:bodyPr>
          <a:lstStyle/>
          <a:p>
            <a:pPr defTabSz="914400"/>
            <a:r>
              <a:rPr lang="en-US" sz="3100" kern="1200">
                <a:solidFill>
                  <a:schemeClr val="tx1"/>
                </a:solidFill>
                <a:latin typeface="+mj-lt"/>
                <a:ea typeface="+mj-ea"/>
                <a:cs typeface="+mj-cs"/>
              </a:rPr>
              <a:t>CAN I JUSTIFY A NEW PIECE OF EQUIPMENT?</a:t>
            </a:r>
          </a:p>
        </p:txBody>
      </p:sp>
      <p:sp>
        <p:nvSpPr>
          <p:cNvPr id="5" name="TextBox 4">
            <a:extLst>
              <a:ext uri="{FF2B5EF4-FFF2-40B4-BE49-F238E27FC236}">
                <a16:creationId xmlns:a16="http://schemas.microsoft.com/office/drawing/2014/main" id="{C290E376-DFD4-402C-8980-995DD9812246}"/>
              </a:ext>
            </a:extLst>
          </p:cNvPr>
          <p:cNvSpPr txBox="1"/>
          <p:nvPr/>
        </p:nvSpPr>
        <p:spPr>
          <a:xfrm>
            <a:off x="852321" y="2147568"/>
            <a:ext cx="5508485" cy="3351532"/>
          </a:xfrm>
          <a:prstGeom prst="rect">
            <a:avLst/>
          </a:prstGeom>
        </p:spPr>
        <p:txBody>
          <a:bodyPr vert="horz" lIns="91440" tIns="45720" rIns="91440" bIns="45720" rtlCol="0" anchor="ctr">
            <a:normAutofit/>
          </a:bodyPr>
          <a:lstStyle/>
          <a:p>
            <a:pPr indent="-228600" fontAlgn="base">
              <a:lnSpc>
                <a:spcPct val="90000"/>
              </a:lnSpc>
              <a:spcAft>
                <a:spcPts val="600"/>
              </a:spcAft>
              <a:buFont typeface="Arial" panose="020B0604020202020204" pitchFamily="34" charset="0"/>
              <a:buChar char="•"/>
            </a:pPr>
            <a:r>
              <a:rPr lang="en-US" b="0" i="0" dirty="0">
                <a:effectLst/>
              </a:rPr>
              <a:t>Let’s say you want to buy a new $50,000 </a:t>
            </a:r>
            <a:r>
              <a:rPr lang="en-US" dirty="0"/>
              <a:t>smokehouse </a:t>
            </a:r>
            <a:r>
              <a:rPr lang="en-US" b="0" i="0" dirty="0">
                <a:effectLst/>
              </a:rPr>
              <a:t>Here’s the thought process:</a:t>
            </a:r>
          </a:p>
          <a:p>
            <a:pPr indent="-228600" fontAlgn="base">
              <a:lnSpc>
                <a:spcPct val="90000"/>
              </a:lnSpc>
              <a:spcAft>
                <a:spcPts val="600"/>
              </a:spcAft>
              <a:buFont typeface="Arial" panose="020B0604020202020204" pitchFamily="34" charset="0"/>
              <a:buChar char="•"/>
            </a:pPr>
            <a:r>
              <a:rPr lang="en-US" b="0" i="0" dirty="0">
                <a:effectLst/>
              </a:rPr>
              <a:t>You are going to borrow the money to buy the smokehouse and pay it back over 10 years.</a:t>
            </a:r>
          </a:p>
          <a:p>
            <a:pPr indent="-228600" fontAlgn="base">
              <a:lnSpc>
                <a:spcPct val="90000"/>
              </a:lnSpc>
              <a:spcAft>
                <a:spcPts val="600"/>
              </a:spcAft>
              <a:buFont typeface="Arial" panose="020B0604020202020204" pitchFamily="34" charset="0"/>
              <a:buChar char="•"/>
            </a:pPr>
            <a:r>
              <a:rPr lang="en-US" b="0" i="0" dirty="0">
                <a:effectLst/>
              </a:rPr>
              <a:t>Now, that $50,000 smokehouse plus interest costs $60,000. Spread out over 10 years = $6,000/yr.</a:t>
            </a:r>
          </a:p>
          <a:p>
            <a:pPr indent="-228600" fontAlgn="base">
              <a:lnSpc>
                <a:spcPct val="90000"/>
              </a:lnSpc>
              <a:spcAft>
                <a:spcPts val="600"/>
              </a:spcAft>
              <a:buFont typeface="Arial" panose="020B0604020202020204" pitchFamily="34" charset="0"/>
              <a:buChar char="•"/>
            </a:pPr>
            <a:r>
              <a:rPr lang="en-US" b="0" i="0" dirty="0">
                <a:effectLst/>
              </a:rPr>
              <a:t>You have 254 production days in a year, so that smokehouse costs $6,000/yr. divided by 254 = $24/day.</a:t>
            </a:r>
          </a:p>
          <a:p>
            <a:pPr indent="-228600" fontAlgn="base">
              <a:lnSpc>
                <a:spcPct val="90000"/>
              </a:lnSpc>
              <a:spcAft>
                <a:spcPts val="600"/>
              </a:spcAft>
              <a:buFont typeface="Arial" panose="020B0604020202020204" pitchFamily="34" charset="0"/>
              <a:buChar char="•"/>
            </a:pPr>
            <a:r>
              <a:rPr lang="en-US" b="0" i="0" dirty="0">
                <a:effectLst/>
              </a:rPr>
              <a:t>So, you need to earn an additional $24/day in </a:t>
            </a:r>
            <a:r>
              <a:rPr lang="en-US" b="0" i="1" dirty="0">
                <a:effectLst/>
              </a:rPr>
              <a:t>profit</a:t>
            </a:r>
            <a:r>
              <a:rPr lang="en-US" b="0" i="0" dirty="0">
                <a:effectLst/>
              </a:rPr>
              <a:t> (profit = revenue less expenses) to justify buying the smokehouse.</a:t>
            </a:r>
          </a:p>
          <a:p>
            <a:pPr marL="285750" indent="-228600">
              <a:lnSpc>
                <a:spcPct val="90000"/>
              </a:lnSpc>
              <a:spcAft>
                <a:spcPts val="600"/>
              </a:spcAft>
              <a:buFont typeface="Arial" panose="020B0604020202020204" pitchFamily="34" charset="0"/>
              <a:buChar char="•"/>
            </a:pPr>
            <a:endParaRPr lang="en-US" dirty="0"/>
          </a:p>
          <a:p>
            <a:pPr marL="285750" indent="-228600">
              <a:lnSpc>
                <a:spcPct val="90000"/>
              </a:lnSpc>
              <a:spcAft>
                <a:spcPts val="600"/>
              </a:spcAft>
              <a:buFont typeface="Arial" panose="020B0604020202020204" pitchFamily="34" charset="0"/>
              <a:buChar char="•"/>
            </a:pPr>
            <a:endParaRPr lang="en-US" dirty="0"/>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6858000"/>
          </a:xfrm>
          <a:prstGeom prst="rect">
            <a:avLst/>
          </a:prstGeom>
          <a:solidFill>
            <a:srgbClr val="AA64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7138" y="2357641"/>
            <a:ext cx="2167815" cy="2167815"/>
          </a:xfrm>
          <a:prstGeom prst="ellipse">
            <a:avLst/>
          </a:prstGeom>
          <a:solidFill>
            <a:srgbClr val="FFFFFF"/>
          </a:solidFill>
          <a:ln w="22225">
            <a:solidFill>
              <a:srgbClr val="CD51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4" name="Picture 3" descr="Logo, company name&#10;&#10;Description automatically generated">
            <a:extLst>
              <a:ext uri="{FF2B5EF4-FFF2-40B4-BE49-F238E27FC236}">
                <a16:creationId xmlns:a16="http://schemas.microsoft.com/office/drawing/2014/main" id="{8DCB0A1F-D931-4DD9-8CB3-9B9BB5D369FB}"/>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l="3729" r="3159" b="-5"/>
          <a:stretch/>
        </p:blipFill>
        <p:spPr>
          <a:xfrm>
            <a:off x="6598028" y="2461923"/>
            <a:ext cx="1937263" cy="1934153"/>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Tree>
    <p:extLst>
      <p:ext uri="{BB962C8B-B14F-4D97-AF65-F5344CB8AC3E}">
        <p14:creationId xmlns:p14="http://schemas.microsoft.com/office/powerpoint/2010/main" val="34708216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52322" y="839286"/>
            <a:ext cx="5605629" cy="994172"/>
          </a:xfrm>
        </p:spPr>
        <p:txBody>
          <a:bodyPr vert="horz" lIns="91440" tIns="45720" rIns="91440" bIns="45720" rtlCol="0" anchor="ctr">
            <a:normAutofit/>
          </a:bodyPr>
          <a:lstStyle/>
          <a:p>
            <a:pPr defTabSz="914400"/>
            <a:r>
              <a:rPr lang="en-US" sz="3100" kern="1200" dirty="0">
                <a:solidFill>
                  <a:schemeClr val="tx1"/>
                </a:solidFill>
                <a:latin typeface="+mj-lt"/>
                <a:ea typeface="+mj-ea"/>
                <a:cs typeface="+mj-cs"/>
              </a:rPr>
              <a:t>SETTING GOALS WITH YOUR EMPLOYEES?</a:t>
            </a:r>
          </a:p>
        </p:txBody>
      </p:sp>
      <p:sp>
        <p:nvSpPr>
          <p:cNvPr id="5" name="TextBox 4">
            <a:extLst>
              <a:ext uri="{FF2B5EF4-FFF2-40B4-BE49-F238E27FC236}">
                <a16:creationId xmlns:a16="http://schemas.microsoft.com/office/drawing/2014/main" id="{C290E376-DFD4-402C-8980-995DD9812246}"/>
              </a:ext>
            </a:extLst>
          </p:cNvPr>
          <p:cNvSpPr txBox="1"/>
          <p:nvPr/>
        </p:nvSpPr>
        <p:spPr>
          <a:xfrm>
            <a:off x="852321" y="2147568"/>
            <a:ext cx="5508485" cy="3351532"/>
          </a:xfrm>
          <a:prstGeom prst="rect">
            <a:avLst/>
          </a:prstGeom>
        </p:spPr>
        <p:txBody>
          <a:bodyPr vert="horz" lIns="91440" tIns="45720" rIns="91440" bIns="45720" rtlCol="0" anchor="ctr">
            <a:normAutofit/>
          </a:bodyPr>
          <a:lstStyle/>
          <a:p>
            <a:pPr marL="285750" indent="-228600">
              <a:lnSpc>
                <a:spcPct val="90000"/>
              </a:lnSpc>
              <a:spcAft>
                <a:spcPts val="600"/>
              </a:spcAft>
              <a:buFont typeface="Arial" panose="020B0604020202020204" pitchFamily="34" charset="0"/>
              <a:buChar char="•"/>
            </a:pPr>
            <a:endParaRPr lang="en-US" dirty="0"/>
          </a:p>
          <a:p>
            <a:pPr marL="285750" indent="-228600">
              <a:lnSpc>
                <a:spcPct val="90000"/>
              </a:lnSpc>
              <a:spcAft>
                <a:spcPts val="600"/>
              </a:spcAft>
              <a:buFont typeface="Arial" panose="020B0604020202020204" pitchFamily="34" charset="0"/>
              <a:buChar char="•"/>
            </a:pPr>
            <a:endParaRPr lang="en-US" dirty="0"/>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6858000"/>
          </a:xfrm>
          <a:prstGeom prst="rect">
            <a:avLst/>
          </a:prstGeom>
          <a:solidFill>
            <a:srgbClr val="AA64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7138" y="2357641"/>
            <a:ext cx="2167815" cy="2167815"/>
          </a:xfrm>
          <a:prstGeom prst="ellipse">
            <a:avLst/>
          </a:prstGeom>
          <a:solidFill>
            <a:srgbClr val="FFFFFF"/>
          </a:solidFill>
          <a:ln w="22225">
            <a:solidFill>
              <a:srgbClr val="CD51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4" name="Picture 3" descr="Logo, company name&#10;&#10;Description automatically generated">
            <a:extLst>
              <a:ext uri="{FF2B5EF4-FFF2-40B4-BE49-F238E27FC236}">
                <a16:creationId xmlns:a16="http://schemas.microsoft.com/office/drawing/2014/main" id="{8DCB0A1F-D931-4DD9-8CB3-9B9BB5D369FB}"/>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l="3729" r="3159" b="-5"/>
          <a:stretch/>
        </p:blipFill>
        <p:spPr>
          <a:xfrm>
            <a:off x="6598028" y="2461923"/>
            <a:ext cx="1937263" cy="1934153"/>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
        <p:nvSpPr>
          <p:cNvPr id="3" name="TextBox 2">
            <a:extLst>
              <a:ext uri="{FF2B5EF4-FFF2-40B4-BE49-F238E27FC236}">
                <a16:creationId xmlns:a16="http://schemas.microsoft.com/office/drawing/2014/main" id="{88B46DFC-B7E7-4528-9924-16DB87BAC45F}"/>
              </a:ext>
            </a:extLst>
          </p:cNvPr>
          <p:cNvSpPr txBox="1"/>
          <p:nvPr/>
        </p:nvSpPr>
        <p:spPr>
          <a:xfrm>
            <a:off x="880571" y="1855952"/>
            <a:ext cx="5029200" cy="369332"/>
          </a:xfrm>
          <a:prstGeom prst="rect">
            <a:avLst/>
          </a:prstGeom>
          <a:noFill/>
        </p:spPr>
        <p:txBody>
          <a:bodyPr wrap="square" rtlCol="0">
            <a:spAutoFit/>
          </a:bodyPr>
          <a:lstStyle/>
          <a:p>
            <a:r>
              <a:rPr lang="en-US" dirty="0"/>
              <a:t>GIVING YOUR EMPLOYEES TARGET NUMBERS</a:t>
            </a:r>
          </a:p>
        </p:txBody>
      </p:sp>
      <p:sp>
        <p:nvSpPr>
          <p:cNvPr id="9" name="TextBox 8">
            <a:extLst>
              <a:ext uri="{FF2B5EF4-FFF2-40B4-BE49-F238E27FC236}">
                <a16:creationId xmlns:a16="http://schemas.microsoft.com/office/drawing/2014/main" id="{AA28F762-5806-49BC-A27D-991BF6DB78A7}"/>
              </a:ext>
            </a:extLst>
          </p:cNvPr>
          <p:cNvSpPr txBox="1"/>
          <p:nvPr/>
        </p:nvSpPr>
        <p:spPr>
          <a:xfrm>
            <a:off x="373274" y="2461317"/>
            <a:ext cx="4572000" cy="1754326"/>
          </a:xfrm>
          <a:prstGeom prst="rect">
            <a:avLst/>
          </a:prstGeom>
          <a:noFill/>
          <a:ln>
            <a:solidFill>
              <a:schemeClr val="tx1"/>
            </a:solidFill>
          </a:ln>
        </p:spPr>
        <p:txBody>
          <a:bodyPr wrap="square">
            <a:spAutoFit/>
          </a:bodyPr>
          <a:lstStyle/>
          <a:p>
            <a:pPr algn="l"/>
            <a:r>
              <a:rPr lang="en-US" b="1" dirty="0">
                <a:solidFill>
                  <a:srgbClr val="202124"/>
                </a:solidFill>
                <a:latin typeface="Roboto" panose="02000000000000000000" pitchFamily="2" charset="0"/>
              </a:rPr>
              <a:t>PROS</a:t>
            </a:r>
            <a:endParaRPr lang="en-US" b="1" i="0" dirty="0">
              <a:solidFill>
                <a:srgbClr val="202124"/>
              </a:solidFill>
              <a:effectLst/>
              <a:latin typeface="Roboto" panose="02000000000000000000" pitchFamily="2" charset="0"/>
            </a:endParaRPr>
          </a:p>
          <a:p>
            <a:pPr algn="l">
              <a:buFont typeface="+mj-lt"/>
              <a:buAutoNum type="arabicPeriod"/>
            </a:pPr>
            <a:r>
              <a:rPr lang="en-US" b="1" i="0" dirty="0">
                <a:solidFill>
                  <a:srgbClr val="202124"/>
                </a:solidFill>
                <a:effectLst/>
                <a:latin typeface="Roboto" panose="02000000000000000000" pitchFamily="2" charset="0"/>
              </a:rPr>
              <a:t>Goals</a:t>
            </a:r>
            <a:r>
              <a:rPr lang="en-US" b="0" i="0" dirty="0">
                <a:solidFill>
                  <a:srgbClr val="202124"/>
                </a:solidFill>
                <a:effectLst/>
                <a:latin typeface="Roboto" panose="02000000000000000000" pitchFamily="2" charset="0"/>
              </a:rPr>
              <a:t> give you focus and direction. ...</a:t>
            </a:r>
          </a:p>
          <a:p>
            <a:pPr algn="l">
              <a:buFont typeface="+mj-lt"/>
              <a:buAutoNum type="arabicPeriod"/>
            </a:pPr>
            <a:r>
              <a:rPr lang="en-US" b="1" i="0" dirty="0">
                <a:solidFill>
                  <a:srgbClr val="202124"/>
                </a:solidFill>
                <a:effectLst/>
                <a:latin typeface="Roboto" panose="02000000000000000000" pitchFamily="2" charset="0"/>
              </a:rPr>
              <a:t>Goals</a:t>
            </a:r>
            <a:r>
              <a:rPr lang="en-US" b="0" i="0" dirty="0">
                <a:solidFill>
                  <a:srgbClr val="202124"/>
                </a:solidFill>
                <a:effectLst/>
                <a:latin typeface="Roboto" panose="02000000000000000000" pitchFamily="2" charset="0"/>
              </a:rPr>
              <a:t> help you identify your priority. ...</a:t>
            </a:r>
          </a:p>
          <a:p>
            <a:pPr algn="l">
              <a:buFont typeface="+mj-lt"/>
              <a:buAutoNum type="arabicPeriod"/>
            </a:pPr>
            <a:r>
              <a:rPr lang="en-US" b="0" i="0" dirty="0">
                <a:solidFill>
                  <a:srgbClr val="202124"/>
                </a:solidFill>
                <a:effectLst/>
                <a:latin typeface="Roboto" panose="02000000000000000000" pitchFamily="2" charset="0"/>
              </a:rPr>
              <a:t>Gives you motivation. ...</a:t>
            </a:r>
          </a:p>
          <a:p>
            <a:pPr algn="l">
              <a:buFont typeface="+mj-lt"/>
              <a:buAutoNum type="arabicPeriod"/>
            </a:pPr>
            <a:r>
              <a:rPr lang="en-US" b="0" i="0" dirty="0">
                <a:solidFill>
                  <a:srgbClr val="202124"/>
                </a:solidFill>
                <a:effectLst/>
                <a:latin typeface="Roboto" panose="02000000000000000000" pitchFamily="2" charset="0"/>
              </a:rPr>
              <a:t>Gives you a sense of satisfaction. ...</a:t>
            </a:r>
          </a:p>
          <a:p>
            <a:pPr algn="l">
              <a:buFont typeface="+mj-lt"/>
              <a:buAutoNum type="arabicPeriod"/>
            </a:pPr>
            <a:r>
              <a:rPr lang="en-US" b="1" i="0" dirty="0">
                <a:solidFill>
                  <a:srgbClr val="202124"/>
                </a:solidFill>
                <a:effectLst/>
                <a:latin typeface="Roboto" panose="02000000000000000000" pitchFamily="2" charset="0"/>
              </a:rPr>
              <a:t>Goals</a:t>
            </a:r>
            <a:r>
              <a:rPr lang="en-US" b="0" i="0" dirty="0">
                <a:solidFill>
                  <a:srgbClr val="202124"/>
                </a:solidFill>
                <a:effectLst/>
                <a:latin typeface="Roboto" panose="02000000000000000000" pitchFamily="2" charset="0"/>
              </a:rPr>
              <a:t> make you more productive. ...</a:t>
            </a:r>
          </a:p>
        </p:txBody>
      </p:sp>
      <p:sp>
        <p:nvSpPr>
          <p:cNvPr id="11" name="TextBox 10">
            <a:extLst>
              <a:ext uri="{FF2B5EF4-FFF2-40B4-BE49-F238E27FC236}">
                <a16:creationId xmlns:a16="http://schemas.microsoft.com/office/drawing/2014/main" id="{B2FE1709-61AD-4C75-A9C3-97B93BD4D93A}"/>
              </a:ext>
            </a:extLst>
          </p:cNvPr>
          <p:cNvSpPr txBox="1"/>
          <p:nvPr/>
        </p:nvSpPr>
        <p:spPr>
          <a:xfrm>
            <a:off x="300937" y="4828736"/>
            <a:ext cx="4716674" cy="923330"/>
          </a:xfrm>
          <a:prstGeom prst="rect">
            <a:avLst/>
          </a:prstGeom>
          <a:noFill/>
          <a:ln>
            <a:solidFill>
              <a:schemeClr val="tx1"/>
            </a:solidFill>
          </a:ln>
        </p:spPr>
        <p:txBody>
          <a:bodyPr wrap="square">
            <a:spAutoFit/>
          </a:bodyPr>
          <a:lstStyle/>
          <a:p>
            <a:pPr algn="l"/>
            <a:r>
              <a:rPr lang="en-US" b="1" dirty="0">
                <a:solidFill>
                  <a:srgbClr val="202124"/>
                </a:solidFill>
                <a:latin typeface="Roboto" panose="02000000000000000000" pitchFamily="2" charset="0"/>
              </a:rPr>
              <a:t>CONS</a:t>
            </a:r>
            <a:endParaRPr lang="en-US" b="1" i="0" dirty="0">
              <a:solidFill>
                <a:srgbClr val="202124"/>
              </a:solidFill>
              <a:effectLst/>
              <a:latin typeface="Roboto" panose="02000000000000000000" pitchFamily="2" charset="0"/>
            </a:endParaRPr>
          </a:p>
          <a:p>
            <a:pPr algn="l">
              <a:buFont typeface="+mj-lt"/>
              <a:buAutoNum type="arabicPeriod"/>
            </a:pPr>
            <a:r>
              <a:rPr lang="en-US" b="0" i="0" dirty="0">
                <a:solidFill>
                  <a:srgbClr val="202124"/>
                </a:solidFill>
                <a:effectLst/>
                <a:latin typeface="Roboto" panose="02000000000000000000" pitchFamily="2" charset="0"/>
              </a:rPr>
              <a:t>May create unnecessary stress and pressure</a:t>
            </a:r>
          </a:p>
        </p:txBody>
      </p:sp>
    </p:spTree>
    <p:extLst>
      <p:ext uri="{BB962C8B-B14F-4D97-AF65-F5344CB8AC3E}">
        <p14:creationId xmlns:p14="http://schemas.microsoft.com/office/powerpoint/2010/main" val="17340475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90207" y="22382"/>
            <a:ext cx="5605629" cy="994172"/>
          </a:xfrm>
        </p:spPr>
        <p:txBody>
          <a:bodyPr vert="horz" lIns="91440" tIns="45720" rIns="91440" bIns="45720" rtlCol="0" anchor="ctr">
            <a:normAutofit/>
          </a:bodyPr>
          <a:lstStyle/>
          <a:p>
            <a:pPr defTabSz="914400"/>
            <a:r>
              <a:rPr lang="en-US" sz="3100" kern="1200" dirty="0">
                <a:solidFill>
                  <a:schemeClr val="tx1"/>
                </a:solidFill>
                <a:latin typeface="+mj-lt"/>
                <a:ea typeface="+mj-ea"/>
                <a:cs typeface="+mj-cs"/>
              </a:rPr>
              <a:t>MISTAKES TO AVOID WHEN SETTING GOALS?</a:t>
            </a:r>
          </a:p>
        </p:txBody>
      </p:sp>
      <p:sp>
        <p:nvSpPr>
          <p:cNvPr id="5" name="TextBox 4">
            <a:extLst>
              <a:ext uri="{FF2B5EF4-FFF2-40B4-BE49-F238E27FC236}">
                <a16:creationId xmlns:a16="http://schemas.microsoft.com/office/drawing/2014/main" id="{C290E376-DFD4-402C-8980-995DD9812246}"/>
              </a:ext>
            </a:extLst>
          </p:cNvPr>
          <p:cNvSpPr txBox="1"/>
          <p:nvPr/>
        </p:nvSpPr>
        <p:spPr>
          <a:xfrm>
            <a:off x="852321" y="2147568"/>
            <a:ext cx="5508485" cy="3351532"/>
          </a:xfrm>
          <a:prstGeom prst="rect">
            <a:avLst/>
          </a:prstGeom>
        </p:spPr>
        <p:txBody>
          <a:bodyPr vert="horz" lIns="91440" tIns="45720" rIns="91440" bIns="45720" rtlCol="0" anchor="ctr">
            <a:normAutofit/>
          </a:bodyPr>
          <a:lstStyle/>
          <a:p>
            <a:pPr marL="285750" indent="-228600">
              <a:lnSpc>
                <a:spcPct val="90000"/>
              </a:lnSpc>
              <a:spcAft>
                <a:spcPts val="600"/>
              </a:spcAft>
              <a:buFont typeface="Arial" panose="020B0604020202020204" pitchFamily="34" charset="0"/>
              <a:buChar char="•"/>
            </a:pPr>
            <a:endParaRPr lang="en-US" dirty="0"/>
          </a:p>
          <a:p>
            <a:pPr marL="285750" indent="-228600">
              <a:lnSpc>
                <a:spcPct val="90000"/>
              </a:lnSpc>
              <a:spcAft>
                <a:spcPts val="600"/>
              </a:spcAft>
              <a:buFont typeface="Arial" panose="020B0604020202020204" pitchFamily="34" charset="0"/>
              <a:buChar char="•"/>
            </a:pPr>
            <a:endParaRPr lang="en-US" dirty="0"/>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6858000"/>
          </a:xfrm>
          <a:prstGeom prst="rect">
            <a:avLst/>
          </a:prstGeom>
          <a:solidFill>
            <a:srgbClr val="AA64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7138" y="2357641"/>
            <a:ext cx="2167815" cy="2167815"/>
          </a:xfrm>
          <a:prstGeom prst="ellipse">
            <a:avLst/>
          </a:prstGeom>
          <a:solidFill>
            <a:srgbClr val="FFFFFF"/>
          </a:solidFill>
          <a:ln w="22225">
            <a:solidFill>
              <a:srgbClr val="CD51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4" name="Picture 3" descr="Logo, company name&#10;&#10;Description automatically generated">
            <a:extLst>
              <a:ext uri="{FF2B5EF4-FFF2-40B4-BE49-F238E27FC236}">
                <a16:creationId xmlns:a16="http://schemas.microsoft.com/office/drawing/2014/main" id="{8DCB0A1F-D931-4DD9-8CB3-9B9BB5D369FB}"/>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l="3729" r="3159" b="-5"/>
          <a:stretch/>
        </p:blipFill>
        <p:spPr>
          <a:xfrm>
            <a:off x="6598028" y="2461923"/>
            <a:ext cx="1937263" cy="1934153"/>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
        <p:nvSpPr>
          <p:cNvPr id="15" name="TextBox 14">
            <a:extLst>
              <a:ext uri="{FF2B5EF4-FFF2-40B4-BE49-F238E27FC236}">
                <a16:creationId xmlns:a16="http://schemas.microsoft.com/office/drawing/2014/main" id="{ACDA24B7-5409-4FEC-9766-C174BAB33F9D}"/>
              </a:ext>
            </a:extLst>
          </p:cNvPr>
          <p:cNvSpPr txBox="1"/>
          <p:nvPr/>
        </p:nvSpPr>
        <p:spPr>
          <a:xfrm>
            <a:off x="201144" y="1066800"/>
            <a:ext cx="6267222" cy="5632311"/>
          </a:xfrm>
          <a:prstGeom prst="rect">
            <a:avLst/>
          </a:prstGeom>
          <a:noFill/>
          <a:ln>
            <a:solidFill>
              <a:schemeClr val="tx1"/>
            </a:solidFill>
          </a:ln>
        </p:spPr>
        <p:txBody>
          <a:bodyPr wrap="square">
            <a:spAutoFit/>
          </a:bodyPr>
          <a:lstStyle/>
          <a:p>
            <a:pPr algn="l"/>
            <a:r>
              <a:rPr lang="en-US" b="0" i="0" dirty="0">
                <a:solidFill>
                  <a:srgbClr val="FF0000"/>
                </a:solidFill>
                <a:effectLst/>
                <a:latin typeface="Roboto" panose="02000000000000000000" pitchFamily="2" charset="0"/>
              </a:rPr>
              <a:t>1: Not Knowing Your Why</a:t>
            </a:r>
          </a:p>
          <a:p>
            <a:pPr algn="l"/>
            <a:endParaRPr lang="en-US" b="0" i="0" dirty="0">
              <a:solidFill>
                <a:srgbClr val="202124"/>
              </a:solidFill>
              <a:effectLst/>
              <a:latin typeface="Roboto" panose="02000000000000000000" pitchFamily="2" charset="0"/>
            </a:endParaRPr>
          </a:p>
          <a:p>
            <a:pPr algn="l"/>
            <a:r>
              <a:rPr lang="en-US" b="0" i="0" dirty="0">
                <a:solidFill>
                  <a:srgbClr val="FF0000"/>
                </a:solidFill>
                <a:effectLst/>
                <a:latin typeface="Roboto" panose="02000000000000000000" pitchFamily="2" charset="0"/>
              </a:rPr>
              <a:t>2: Letting Your Ego Get In the Way.</a:t>
            </a:r>
          </a:p>
          <a:p>
            <a:pPr algn="l"/>
            <a:r>
              <a:rPr lang="en-US" dirty="0">
                <a:solidFill>
                  <a:srgbClr val="202124"/>
                </a:solidFill>
                <a:latin typeface="Roboto" panose="02000000000000000000" pitchFamily="2" charset="0"/>
              </a:rPr>
              <a:t>	</a:t>
            </a:r>
            <a:r>
              <a:rPr lang="en-US" sz="1600" i="1" dirty="0">
                <a:solidFill>
                  <a:srgbClr val="202124"/>
                </a:solidFill>
                <a:latin typeface="Roboto" panose="02000000000000000000" pitchFamily="2" charset="0"/>
              </a:rPr>
              <a:t>Be reasonable on your Goals</a:t>
            </a:r>
            <a:endParaRPr lang="en-US" b="0" i="1" dirty="0">
              <a:solidFill>
                <a:srgbClr val="202124"/>
              </a:solidFill>
              <a:effectLst/>
              <a:latin typeface="Roboto" panose="02000000000000000000" pitchFamily="2" charset="0"/>
            </a:endParaRPr>
          </a:p>
          <a:p>
            <a:pPr algn="l"/>
            <a:r>
              <a:rPr lang="en-US" b="0" i="0" dirty="0">
                <a:solidFill>
                  <a:srgbClr val="FF0000"/>
                </a:solidFill>
                <a:effectLst/>
                <a:latin typeface="Roboto" panose="02000000000000000000" pitchFamily="2" charset="0"/>
              </a:rPr>
              <a:t>3: Going Too Big.</a:t>
            </a:r>
          </a:p>
          <a:p>
            <a:pPr algn="l"/>
            <a:r>
              <a:rPr lang="en-US" dirty="0">
                <a:solidFill>
                  <a:srgbClr val="202124"/>
                </a:solidFill>
                <a:latin typeface="Roboto" panose="02000000000000000000" pitchFamily="2" charset="0"/>
              </a:rPr>
              <a:t>	</a:t>
            </a:r>
            <a:r>
              <a:rPr lang="en-US" sz="1600" i="1" dirty="0">
                <a:solidFill>
                  <a:srgbClr val="202124"/>
                </a:solidFill>
                <a:latin typeface="Roboto" panose="02000000000000000000" pitchFamily="2" charset="0"/>
              </a:rPr>
              <a:t>Leads to Sense of Failure</a:t>
            </a:r>
            <a:endParaRPr lang="en-US" b="0" i="1" dirty="0">
              <a:solidFill>
                <a:srgbClr val="202124"/>
              </a:solidFill>
              <a:effectLst/>
              <a:latin typeface="Roboto" panose="02000000000000000000" pitchFamily="2" charset="0"/>
            </a:endParaRPr>
          </a:p>
          <a:p>
            <a:pPr algn="l"/>
            <a:r>
              <a:rPr lang="en-US" b="0" i="0" dirty="0">
                <a:solidFill>
                  <a:srgbClr val="FF0000"/>
                </a:solidFill>
                <a:effectLst/>
                <a:latin typeface="Roboto" panose="02000000000000000000" pitchFamily="2" charset="0"/>
              </a:rPr>
              <a:t>4: </a:t>
            </a:r>
            <a:r>
              <a:rPr lang="en-US" b="1" i="0" dirty="0">
                <a:solidFill>
                  <a:srgbClr val="FF0000"/>
                </a:solidFill>
                <a:effectLst/>
                <a:latin typeface="Roboto" panose="02000000000000000000" pitchFamily="2" charset="0"/>
              </a:rPr>
              <a:t>Setting</a:t>
            </a:r>
            <a:r>
              <a:rPr lang="en-US" b="0" i="0" dirty="0">
                <a:solidFill>
                  <a:srgbClr val="FF0000"/>
                </a:solidFill>
                <a:effectLst/>
                <a:latin typeface="Roboto" panose="02000000000000000000" pitchFamily="2" charset="0"/>
              </a:rPr>
              <a:t> Too Many </a:t>
            </a:r>
            <a:r>
              <a:rPr lang="en-US" b="1" i="0" dirty="0">
                <a:solidFill>
                  <a:srgbClr val="FF0000"/>
                </a:solidFill>
                <a:effectLst/>
                <a:latin typeface="Roboto" panose="02000000000000000000" pitchFamily="2" charset="0"/>
              </a:rPr>
              <a:t>Goals</a:t>
            </a:r>
            <a:r>
              <a:rPr lang="en-US" b="0" i="0" dirty="0">
                <a:solidFill>
                  <a:srgbClr val="FF0000"/>
                </a:solidFill>
                <a:effectLst/>
                <a:latin typeface="Roboto" panose="02000000000000000000" pitchFamily="2" charset="0"/>
              </a:rPr>
              <a:t>.</a:t>
            </a:r>
          </a:p>
          <a:p>
            <a:pPr algn="l"/>
            <a:r>
              <a:rPr lang="en-US" dirty="0">
                <a:solidFill>
                  <a:srgbClr val="202124"/>
                </a:solidFill>
                <a:latin typeface="Roboto" panose="02000000000000000000" pitchFamily="2" charset="0"/>
              </a:rPr>
              <a:t>	</a:t>
            </a:r>
            <a:r>
              <a:rPr lang="en-US" sz="1600" i="1" dirty="0">
                <a:solidFill>
                  <a:srgbClr val="202124"/>
                </a:solidFill>
                <a:latin typeface="Roboto" panose="02000000000000000000" pitchFamily="2" charset="0"/>
              </a:rPr>
              <a:t>Multi tasking is bad and leads to mistakes</a:t>
            </a:r>
            <a:endParaRPr lang="en-US" b="0" i="1" dirty="0">
              <a:solidFill>
                <a:srgbClr val="202124"/>
              </a:solidFill>
              <a:effectLst/>
              <a:latin typeface="Roboto" panose="02000000000000000000" pitchFamily="2" charset="0"/>
            </a:endParaRPr>
          </a:p>
          <a:p>
            <a:pPr algn="l"/>
            <a:r>
              <a:rPr lang="en-US" b="0" i="0" dirty="0">
                <a:solidFill>
                  <a:srgbClr val="FF0000"/>
                </a:solidFill>
                <a:effectLst/>
                <a:latin typeface="Roboto" panose="02000000000000000000" pitchFamily="2" charset="0"/>
              </a:rPr>
              <a:t>5: </a:t>
            </a:r>
            <a:r>
              <a:rPr lang="en-US" b="1" i="0" dirty="0">
                <a:solidFill>
                  <a:srgbClr val="FF0000"/>
                </a:solidFill>
                <a:effectLst/>
                <a:latin typeface="Roboto" panose="02000000000000000000" pitchFamily="2" charset="0"/>
              </a:rPr>
              <a:t>Setting</a:t>
            </a:r>
            <a:r>
              <a:rPr lang="en-US" b="0" i="0" dirty="0">
                <a:solidFill>
                  <a:srgbClr val="FF0000"/>
                </a:solidFill>
                <a:effectLst/>
                <a:latin typeface="Roboto" panose="02000000000000000000" pitchFamily="2" charset="0"/>
              </a:rPr>
              <a:t> Vague, Non-Specific</a:t>
            </a:r>
          </a:p>
          <a:p>
            <a:pPr algn="l"/>
            <a:r>
              <a:rPr lang="en-US" b="0" i="0" dirty="0">
                <a:solidFill>
                  <a:srgbClr val="202124"/>
                </a:solidFill>
                <a:effectLst/>
                <a:latin typeface="Roboto" panose="02000000000000000000" pitchFamily="2" charset="0"/>
              </a:rPr>
              <a:t>	</a:t>
            </a:r>
            <a:r>
              <a:rPr lang="en-US" b="0" i="0" dirty="0">
                <a:solidFill>
                  <a:srgbClr val="070707"/>
                </a:solidFill>
                <a:effectLst/>
                <a:latin typeface="Open Sans" panose="020B0606030504020204" pitchFamily="34" charset="0"/>
              </a:rPr>
              <a:t> </a:t>
            </a:r>
            <a:r>
              <a:rPr lang="en-US" sz="1600" b="0" i="1" dirty="0">
                <a:solidFill>
                  <a:srgbClr val="070707"/>
                </a:solidFill>
                <a:effectLst/>
                <a:latin typeface="Open Sans" panose="020B0606030504020204" pitchFamily="34" charset="0"/>
              </a:rPr>
              <a:t>It’s difficult to determine how to get there</a:t>
            </a:r>
            <a:r>
              <a:rPr lang="en-US" b="0" i="0" dirty="0">
                <a:solidFill>
                  <a:srgbClr val="070707"/>
                </a:solidFill>
                <a:effectLst/>
                <a:latin typeface="Open Sans" panose="020B0606030504020204" pitchFamily="34" charset="0"/>
              </a:rPr>
              <a:t>.</a:t>
            </a:r>
            <a:endParaRPr lang="en-US" b="0" i="0" dirty="0">
              <a:solidFill>
                <a:srgbClr val="202124"/>
              </a:solidFill>
              <a:effectLst/>
              <a:latin typeface="Roboto" panose="02000000000000000000" pitchFamily="2" charset="0"/>
            </a:endParaRPr>
          </a:p>
          <a:p>
            <a:pPr algn="l"/>
            <a:r>
              <a:rPr lang="en-US" dirty="0">
                <a:solidFill>
                  <a:srgbClr val="FF0000"/>
                </a:solidFill>
                <a:latin typeface="Roboto" panose="02000000000000000000" pitchFamily="2" charset="0"/>
              </a:rPr>
              <a:t>6: Going to Small</a:t>
            </a:r>
          </a:p>
          <a:p>
            <a:pPr algn="l"/>
            <a:r>
              <a:rPr lang="en-US" dirty="0">
                <a:solidFill>
                  <a:srgbClr val="202124"/>
                </a:solidFill>
                <a:latin typeface="Roboto" panose="02000000000000000000" pitchFamily="2" charset="0"/>
              </a:rPr>
              <a:t>	</a:t>
            </a:r>
            <a:r>
              <a:rPr lang="en-US" sz="1600" i="1" dirty="0">
                <a:solidFill>
                  <a:srgbClr val="202124"/>
                </a:solidFill>
                <a:latin typeface="Roboto" panose="02000000000000000000" pitchFamily="2" charset="0"/>
              </a:rPr>
              <a:t>Leads to unmotivating</a:t>
            </a:r>
            <a:endParaRPr lang="en-US" i="1" dirty="0">
              <a:solidFill>
                <a:srgbClr val="202124"/>
              </a:solidFill>
              <a:latin typeface="Roboto" panose="02000000000000000000" pitchFamily="2" charset="0"/>
            </a:endParaRPr>
          </a:p>
          <a:p>
            <a:pPr algn="l"/>
            <a:r>
              <a:rPr lang="en-US" b="0" i="0" dirty="0">
                <a:solidFill>
                  <a:srgbClr val="FF0000"/>
                </a:solidFill>
                <a:effectLst/>
                <a:latin typeface="Roboto" panose="02000000000000000000" pitchFamily="2" charset="0"/>
              </a:rPr>
              <a:t>7: Under</a:t>
            </a:r>
            <a:r>
              <a:rPr lang="en-US" dirty="0">
                <a:solidFill>
                  <a:srgbClr val="FF0000"/>
                </a:solidFill>
                <a:latin typeface="Roboto" panose="02000000000000000000" pitchFamily="2" charset="0"/>
              </a:rPr>
              <a:t>estimating Time and Distractions</a:t>
            </a:r>
          </a:p>
          <a:p>
            <a:pPr algn="l"/>
            <a:r>
              <a:rPr lang="en-US" dirty="0">
                <a:solidFill>
                  <a:srgbClr val="202124"/>
                </a:solidFill>
                <a:latin typeface="Roboto" panose="02000000000000000000" pitchFamily="2" charset="0"/>
              </a:rPr>
              <a:t>	</a:t>
            </a:r>
            <a:r>
              <a:rPr lang="en-US" sz="1600" i="1" dirty="0">
                <a:solidFill>
                  <a:srgbClr val="202124"/>
                </a:solidFill>
                <a:latin typeface="Roboto" panose="02000000000000000000" pitchFamily="2" charset="0"/>
              </a:rPr>
              <a:t>Loading Out Meat, Retail, Phone Calls, Etc</a:t>
            </a:r>
            <a:r>
              <a:rPr lang="en-US" dirty="0">
                <a:solidFill>
                  <a:srgbClr val="202124"/>
                </a:solidFill>
                <a:latin typeface="Roboto" panose="02000000000000000000" pitchFamily="2" charset="0"/>
              </a:rPr>
              <a:t>.</a:t>
            </a:r>
          </a:p>
          <a:p>
            <a:pPr algn="l"/>
            <a:r>
              <a:rPr lang="en-US" b="0" i="0" dirty="0">
                <a:solidFill>
                  <a:srgbClr val="FF0000"/>
                </a:solidFill>
                <a:effectLst/>
                <a:latin typeface="Roboto" panose="02000000000000000000" pitchFamily="2" charset="0"/>
              </a:rPr>
              <a:t>8: Not Paying Attention to Habits</a:t>
            </a:r>
          </a:p>
          <a:p>
            <a:pPr algn="l"/>
            <a:r>
              <a:rPr lang="en-US" dirty="0">
                <a:solidFill>
                  <a:srgbClr val="202124"/>
                </a:solidFill>
                <a:latin typeface="Roboto" panose="02000000000000000000" pitchFamily="2" charset="0"/>
              </a:rPr>
              <a:t>	</a:t>
            </a:r>
            <a:r>
              <a:rPr lang="en-US" sz="1600" i="1" dirty="0">
                <a:solidFill>
                  <a:srgbClr val="202124"/>
                </a:solidFill>
                <a:latin typeface="Roboto" panose="02000000000000000000" pitchFamily="2" charset="0"/>
              </a:rPr>
              <a:t>Make Small Habit Changes if they are slowing you down</a:t>
            </a:r>
            <a:endParaRPr lang="en-US" b="0" i="0" dirty="0">
              <a:solidFill>
                <a:srgbClr val="202124"/>
              </a:solidFill>
              <a:effectLst/>
              <a:latin typeface="Roboto" panose="02000000000000000000" pitchFamily="2" charset="0"/>
            </a:endParaRPr>
          </a:p>
          <a:p>
            <a:pPr algn="l"/>
            <a:r>
              <a:rPr lang="en-US" dirty="0">
                <a:solidFill>
                  <a:srgbClr val="FF0000"/>
                </a:solidFill>
                <a:latin typeface="Roboto" panose="02000000000000000000" pitchFamily="2" charset="0"/>
              </a:rPr>
              <a:t>9: Setting Negative Goals</a:t>
            </a:r>
          </a:p>
          <a:p>
            <a:pPr algn="l"/>
            <a:r>
              <a:rPr lang="en-US" dirty="0">
                <a:solidFill>
                  <a:srgbClr val="202124"/>
                </a:solidFill>
                <a:latin typeface="Roboto" panose="02000000000000000000" pitchFamily="2" charset="0"/>
              </a:rPr>
              <a:t>	</a:t>
            </a:r>
            <a:r>
              <a:rPr lang="en-US" sz="1600" i="1" dirty="0">
                <a:solidFill>
                  <a:srgbClr val="202124"/>
                </a:solidFill>
                <a:latin typeface="Roboto" panose="02000000000000000000" pitchFamily="2" charset="0"/>
              </a:rPr>
              <a:t>Keep the Room Energy High-Offer Bonuses</a:t>
            </a:r>
            <a:endParaRPr lang="en-US" dirty="0">
              <a:solidFill>
                <a:srgbClr val="202124"/>
              </a:solidFill>
              <a:latin typeface="Roboto" panose="02000000000000000000" pitchFamily="2" charset="0"/>
            </a:endParaRPr>
          </a:p>
          <a:p>
            <a:pPr algn="l"/>
            <a:r>
              <a:rPr lang="en-US" b="0" i="0" dirty="0">
                <a:solidFill>
                  <a:srgbClr val="FF0000"/>
                </a:solidFill>
                <a:effectLst/>
                <a:latin typeface="Roboto" panose="02000000000000000000" pitchFamily="2" charset="0"/>
              </a:rPr>
              <a:t>10</a:t>
            </a:r>
            <a:r>
              <a:rPr lang="en-US" dirty="0">
                <a:solidFill>
                  <a:srgbClr val="FF0000"/>
                </a:solidFill>
                <a:latin typeface="Roboto" panose="02000000000000000000" pitchFamily="2" charset="0"/>
              </a:rPr>
              <a:t>: Not Identifying your First Action</a:t>
            </a:r>
          </a:p>
          <a:p>
            <a:pPr algn="l"/>
            <a:r>
              <a:rPr lang="en-US" b="0" i="0" dirty="0">
                <a:solidFill>
                  <a:srgbClr val="202124"/>
                </a:solidFill>
                <a:effectLst/>
                <a:latin typeface="Roboto" panose="02000000000000000000" pitchFamily="2" charset="0"/>
              </a:rPr>
              <a:t>	</a:t>
            </a:r>
            <a:r>
              <a:rPr lang="en-US" sz="1600" b="0" i="1" dirty="0">
                <a:solidFill>
                  <a:srgbClr val="202124"/>
                </a:solidFill>
                <a:effectLst/>
                <a:latin typeface="Roboto" panose="02000000000000000000" pitchFamily="2" charset="0"/>
              </a:rPr>
              <a:t>Leads to </a:t>
            </a:r>
            <a:r>
              <a:rPr lang="en-US" sz="1600" i="1" dirty="0">
                <a:solidFill>
                  <a:srgbClr val="202124"/>
                </a:solidFill>
                <a:latin typeface="Roboto" panose="02000000000000000000" pitchFamily="2" charset="0"/>
              </a:rPr>
              <a:t>not reaching goals</a:t>
            </a:r>
            <a:endParaRPr lang="en-US" b="0" i="0" dirty="0">
              <a:solidFill>
                <a:srgbClr val="202124"/>
              </a:solidFill>
              <a:effectLst/>
              <a:latin typeface="Roboto" panose="02000000000000000000" pitchFamily="2" charset="0"/>
            </a:endParaRPr>
          </a:p>
        </p:txBody>
      </p:sp>
    </p:spTree>
    <p:extLst>
      <p:ext uri="{BB962C8B-B14F-4D97-AF65-F5344CB8AC3E}">
        <p14:creationId xmlns:p14="http://schemas.microsoft.com/office/powerpoint/2010/main" val="7634779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90207" y="22382"/>
            <a:ext cx="5605629" cy="994172"/>
          </a:xfrm>
        </p:spPr>
        <p:txBody>
          <a:bodyPr vert="horz" lIns="91440" tIns="45720" rIns="91440" bIns="45720" rtlCol="0" anchor="ctr">
            <a:normAutofit/>
          </a:bodyPr>
          <a:lstStyle/>
          <a:p>
            <a:pPr algn="l"/>
            <a:r>
              <a:rPr lang="en-US" sz="3200" b="1" i="0" dirty="0">
                <a:solidFill>
                  <a:srgbClr val="333333"/>
                </a:solidFill>
                <a:effectLst/>
              </a:rPr>
              <a:t>The Pros and Cons of Employee Incentive Programs</a:t>
            </a:r>
          </a:p>
        </p:txBody>
      </p:sp>
      <p:sp>
        <p:nvSpPr>
          <p:cNvPr id="5" name="TextBox 4">
            <a:extLst>
              <a:ext uri="{FF2B5EF4-FFF2-40B4-BE49-F238E27FC236}">
                <a16:creationId xmlns:a16="http://schemas.microsoft.com/office/drawing/2014/main" id="{C290E376-DFD4-402C-8980-995DD9812246}"/>
              </a:ext>
            </a:extLst>
          </p:cNvPr>
          <p:cNvSpPr txBox="1"/>
          <p:nvPr/>
        </p:nvSpPr>
        <p:spPr>
          <a:xfrm>
            <a:off x="852321" y="2147568"/>
            <a:ext cx="5508485" cy="3351532"/>
          </a:xfrm>
          <a:prstGeom prst="rect">
            <a:avLst/>
          </a:prstGeom>
        </p:spPr>
        <p:txBody>
          <a:bodyPr vert="horz" lIns="91440" tIns="45720" rIns="91440" bIns="45720" rtlCol="0" anchor="ctr">
            <a:normAutofit/>
          </a:bodyPr>
          <a:lstStyle/>
          <a:p>
            <a:pPr marL="285750" indent="-228600">
              <a:lnSpc>
                <a:spcPct val="90000"/>
              </a:lnSpc>
              <a:spcAft>
                <a:spcPts val="600"/>
              </a:spcAft>
              <a:buFont typeface="Arial" panose="020B0604020202020204" pitchFamily="34" charset="0"/>
              <a:buChar char="•"/>
            </a:pPr>
            <a:endParaRPr lang="en-US" dirty="0"/>
          </a:p>
          <a:p>
            <a:pPr marL="285750" indent="-228600">
              <a:lnSpc>
                <a:spcPct val="90000"/>
              </a:lnSpc>
              <a:spcAft>
                <a:spcPts val="600"/>
              </a:spcAft>
              <a:buFont typeface="Arial" panose="020B0604020202020204" pitchFamily="34" charset="0"/>
              <a:buChar char="•"/>
            </a:pPr>
            <a:endParaRPr lang="en-US" dirty="0"/>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6858000"/>
          </a:xfrm>
          <a:prstGeom prst="rect">
            <a:avLst/>
          </a:prstGeom>
          <a:solidFill>
            <a:srgbClr val="AA64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7138" y="2357641"/>
            <a:ext cx="2167815" cy="2167815"/>
          </a:xfrm>
          <a:prstGeom prst="ellipse">
            <a:avLst/>
          </a:prstGeom>
          <a:solidFill>
            <a:srgbClr val="FFFFFF"/>
          </a:solidFill>
          <a:ln w="22225">
            <a:solidFill>
              <a:srgbClr val="CD51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4" name="Picture 3" descr="Logo, company name&#10;&#10;Description automatically generated">
            <a:extLst>
              <a:ext uri="{FF2B5EF4-FFF2-40B4-BE49-F238E27FC236}">
                <a16:creationId xmlns:a16="http://schemas.microsoft.com/office/drawing/2014/main" id="{8DCB0A1F-D931-4DD9-8CB3-9B9BB5D369FB}"/>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l="3729" r="3159" b="-5"/>
          <a:stretch/>
        </p:blipFill>
        <p:spPr>
          <a:xfrm>
            <a:off x="6598028" y="2461923"/>
            <a:ext cx="1937263" cy="1934153"/>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
        <p:nvSpPr>
          <p:cNvPr id="15" name="TextBox 14">
            <a:extLst>
              <a:ext uri="{FF2B5EF4-FFF2-40B4-BE49-F238E27FC236}">
                <a16:creationId xmlns:a16="http://schemas.microsoft.com/office/drawing/2014/main" id="{ACDA24B7-5409-4FEC-9766-C174BAB33F9D}"/>
              </a:ext>
            </a:extLst>
          </p:cNvPr>
          <p:cNvSpPr txBox="1"/>
          <p:nvPr/>
        </p:nvSpPr>
        <p:spPr>
          <a:xfrm>
            <a:off x="219095" y="990600"/>
            <a:ext cx="6159662" cy="2585323"/>
          </a:xfrm>
          <a:prstGeom prst="rect">
            <a:avLst/>
          </a:prstGeom>
          <a:noFill/>
          <a:ln>
            <a:solidFill>
              <a:schemeClr val="tx1"/>
            </a:solidFill>
          </a:ln>
        </p:spPr>
        <p:txBody>
          <a:bodyPr wrap="square">
            <a:spAutoFit/>
          </a:bodyPr>
          <a:lstStyle/>
          <a:p>
            <a:pPr algn="l"/>
            <a:r>
              <a:rPr lang="en-US" b="0" i="0" dirty="0">
                <a:effectLst/>
                <a:latin typeface="Roboto" panose="02000000000000000000" pitchFamily="2" charset="0"/>
              </a:rPr>
              <a:t>PROS</a:t>
            </a:r>
            <a:endParaRPr lang="en-US" b="0" i="0" dirty="0">
              <a:solidFill>
                <a:srgbClr val="333333"/>
              </a:solidFill>
              <a:effectLst/>
              <a:latin typeface="Lato"/>
            </a:endParaRPr>
          </a:p>
          <a:p>
            <a:pPr algn="l"/>
            <a:r>
              <a:rPr lang="en-US" dirty="0">
                <a:solidFill>
                  <a:srgbClr val="333333"/>
                </a:solidFill>
                <a:latin typeface="Lato"/>
              </a:rPr>
              <a:t>       </a:t>
            </a:r>
            <a:r>
              <a:rPr lang="en-US" b="1" i="0" dirty="0">
                <a:solidFill>
                  <a:srgbClr val="333333"/>
                </a:solidFill>
                <a:effectLst/>
                <a:latin typeface="Lato"/>
              </a:rPr>
              <a:t>IMPROVES SKILLS</a:t>
            </a:r>
          </a:p>
          <a:p>
            <a:pPr lvl="1"/>
            <a:r>
              <a:rPr lang="en-US" b="0" i="0" dirty="0">
                <a:solidFill>
                  <a:srgbClr val="333333"/>
                </a:solidFill>
                <a:effectLst/>
                <a:latin typeface="Lato"/>
              </a:rPr>
              <a:t>When employees strive to reach performance incentives, they will often make an effort to improve their skills in the process</a:t>
            </a:r>
          </a:p>
          <a:p>
            <a:pPr lvl="1"/>
            <a:r>
              <a:rPr lang="en-US" b="1" i="0" dirty="0">
                <a:solidFill>
                  <a:srgbClr val="333333"/>
                </a:solidFill>
                <a:effectLst/>
                <a:latin typeface="Lato"/>
              </a:rPr>
              <a:t>ENCOURAGS RETENTION</a:t>
            </a:r>
          </a:p>
          <a:p>
            <a:pPr lvl="1"/>
            <a:r>
              <a:rPr lang="en-US" b="0" i="0" dirty="0">
                <a:solidFill>
                  <a:srgbClr val="333333"/>
                </a:solidFill>
                <a:effectLst/>
                <a:latin typeface="Lato"/>
              </a:rPr>
              <a:t>A good incentive program increases employee job satisfaction and overall loyalty </a:t>
            </a:r>
            <a:endParaRPr lang="en-US" dirty="0">
              <a:solidFill>
                <a:srgbClr val="333333"/>
              </a:solidFill>
              <a:latin typeface="Roboto" panose="02000000000000000000" pitchFamily="2" charset="0"/>
            </a:endParaRPr>
          </a:p>
          <a:p>
            <a:pPr marL="285750" indent="-285750" algn="l">
              <a:buFont typeface="Arial" panose="020B0604020202020204" pitchFamily="34" charset="0"/>
              <a:buChar char="•"/>
            </a:pPr>
            <a:endParaRPr lang="en-US" b="0" i="0" dirty="0">
              <a:effectLst/>
              <a:latin typeface="Roboto" panose="02000000000000000000" pitchFamily="2" charset="0"/>
            </a:endParaRPr>
          </a:p>
        </p:txBody>
      </p:sp>
      <p:sp>
        <p:nvSpPr>
          <p:cNvPr id="8" name="TextBox 7">
            <a:extLst>
              <a:ext uri="{FF2B5EF4-FFF2-40B4-BE49-F238E27FC236}">
                <a16:creationId xmlns:a16="http://schemas.microsoft.com/office/drawing/2014/main" id="{C6BAC1C9-BC35-441B-B4B6-F229F106D4C0}"/>
              </a:ext>
            </a:extLst>
          </p:cNvPr>
          <p:cNvSpPr txBox="1"/>
          <p:nvPr/>
        </p:nvSpPr>
        <p:spPr>
          <a:xfrm>
            <a:off x="219095" y="3670897"/>
            <a:ext cx="6159662" cy="3139321"/>
          </a:xfrm>
          <a:prstGeom prst="rect">
            <a:avLst/>
          </a:prstGeom>
          <a:noFill/>
          <a:ln>
            <a:solidFill>
              <a:schemeClr val="tx1"/>
            </a:solidFill>
          </a:ln>
        </p:spPr>
        <p:txBody>
          <a:bodyPr wrap="square">
            <a:spAutoFit/>
          </a:bodyPr>
          <a:lstStyle/>
          <a:p>
            <a:pPr algn="l"/>
            <a:r>
              <a:rPr lang="en-US" b="0" i="0" dirty="0">
                <a:effectLst/>
                <a:latin typeface="Roboto" panose="02000000000000000000" pitchFamily="2" charset="0"/>
              </a:rPr>
              <a:t>CONS</a:t>
            </a:r>
            <a:endParaRPr lang="en-US" b="0" i="0" dirty="0">
              <a:solidFill>
                <a:srgbClr val="333333"/>
              </a:solidFill>
              <a:effectLst/>
              <a:latin typeface="Lato"/>
            </a:endParaRPr>
          </a:p>
          <a:p>
            <a:pPr algn="l"/>
            <a:r>
              <a:rPr lang="en-US" dirty="0">
                <a:solidFill>
                  <a:srgbClr val="333333"/>
                </a:solidFill>
                <a:latin typeface="Lato"/>
              </a:rPr>
              <a:t>       </a:t>
            </a:r>
            <a:r>
              <a:rPr lang="en-US" b="1" i="0" dirty="0">
                <a:solidFill>
                  <a:srgbClr val="333333"/>
                </a:solidFill>
                <a:effectLst/>
                <a:latin typeface="Lato"/>
              </a:rPr>
              <a:t>MAY ENCOURAGE DECEPTION</a:t>
            </a:r>
          </a:p>
          <a:p>
            <a:pPr lvl="1"/>
            <a:r>
              <a:rPr lang="en-US" b="0" i="0" dirty="0">
                <a:solidFill>
                  <a:srgbClr val="333333"/>
                </a:solidFill>
                <a:effectLst/>
                <a:latin typeface="Lato"/>
              </a:rPr>
              <a:t>When employees strive to reach </a:t>
            </a:r>
            <a:r>
              <a:rPr lang="en-US" dirty="0">
                <a:solidFill>
                  <a:srgbClr val="333333"/>
                </a:solidFill>
                <a:latin typeface="Lato"/>
              </a:rPr>
              <a:t>peak </a:t>
            </a:r>
            <a:r>
              <a:rPr lang="en-US" b="0" i="0" dirty="0">
                <a:solidFill>
                  <a:srgbClr val="333333"/>
                </a:solidFill>
                <a:effectLst/>
                <a:latin typeface="Lato"/>
              </a:rPr>
              <a:t>performance, they may cut steps to reach the goal </a:t>
            </a:r>
          </a:p>
          <a:p>
            <a:pPr lvl="1"/>
            <a:r>
              <a:rPr lang="en-US" dirty="0">
                <a:solidFill>
                  <a:srgbClr val="333333"/>
                </a:solidFill>
                <a:latin typeface="Lato"/>
              </a:rPr>
              <a:t>	-</a:t>
            </a:r>
            <a:r>
              <a:rPr lang="en-US" sz="1400" dirty="0">
                <a:solidFill>
                  <a:srgbClr val="333333"/>
                </a:solidFill>
                <a:latin typeface="Lato"/>
              </a:rPr>
              <a:t>not trimming properly, scraping steaks, </a:t>
            </a:r>
            <a:r>
              <a:rPr lang="en-US" sz="1400" dirty="0" err="1">
                <a:solidFill>
                  <a:srgbClr val="333333"/>
                </a:solidFill>
                <a:latin typeface="Lato"/>
              </a:rPr>
              <a:t>etc</a:t>
            </a:r>
            <a:endParaRPr lang="en-US" sz="1400" b="0" i="0" dirty="0">
              <a:solidFill>
                <a:srgbClr val="333333"/>
              </a:solidFill>
              <a:effectLst/>
              <a:latin typeface="Lato"/>
            </a:endParaRPr>
          </a:p>
          <a:p>
            <a:pPr lvl="1"/>
            <a:r>
              <a:rPr lang="en-US" b="1" i="0" dirty="0">
                <a:solidFill>
                  <a:srgbClr val="333333"/>
                </a:solidFill>
                <a:effectLst/>
                <a:latin typeface="Lato"/>
              </a:rPr>
              <a:t>CAN LEAD TO CONFLICT</a:t>
            </a:r>
          </a:p>
          <a:p>
            <a:pPr lvl="1"/>
            <a:r>
              <a:rPr lang="en-US" b="0" i="0" dirty="0">
                <a:solidFill>
                  <a:srgbClr val="333333"/>
                </a:solidFill>
                <a:effectLst/>
                <a:latin typeface="Lato"/>
              </a:rPr>
              <a:t>This “look out for number one” mentality is common in toxic workplaces where employees feel like they’re in constant competition with one another for a limited share of recognition and reward.</a:t>
            </a:r>
            <a:endParaRPr lang="en-US" dirty="0">
              <a:solidFill>
                <a:srgbClr val="333333"/>
              </a:solidFill>
              <a:latin typeface="Roboto" panose="02000000000000000000" pitchFamily="2" charset="0"/>
            </a:endParaRPr>
          </a:p>
          <a:p>
            <a:pPr marL="285750" indent="-285750" algn="l">
              <a:buFont typeface="Arial" panose="020B0604020202020204" pitchFamily="34" charset="0"/>
              <a:buChar char="•"/>
            </a:pPr>
            <a:endParaRPr lang="en-US" b="0" i="0" dirty="0">
              <a:effectLst/>
              <a:latin typeface="Roboto" panose="02000000000000000000" pitchFamily="2" charset="0"/>
            </a:endParaRPr>
          </a:p>
        </p:txBody>
      </p:sp>
    </p:spTree>
    <p:extLst>
      <p:ext uri="{BB962C8B-B14F-4D97-AF65-F5344CB8AC3E}">
        <p14:creationId xmlns:p14="http://schemas.microsoft.com/office/powerpoint/2010/main" val="29649938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CA0DAA6-33B8-4A25-810D-2F4D816FB4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26254" y="604568"/>
            <a:ext cx="3490723" cy="5577839"/>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668648" y="985419"/>
            <a:ext cx="2838772" cy="2947389"/>
          </a:xfrm>
          <a:noFill/>
        </p:spPr>
        <p:txBody>
          <a:bodyPr vert="horz" lIns="91440" tIns="45720" rIns="91440" bIns="45720" rtlCol="0" anchor="b">
            <a:normAutofit/>
          </a:bodyPr>
          <a:lstStyle/>
          <a:p>
            <a:pPr defTabSz="914400"/>
            <a:r>
              <a:rPr lang="en-US" sz="3800" kern="1200">
                <a:solidFill>
                  <a:schemeClr val="bg1"/>
                </a:solidFill>
                <a:latin typeface="+mj-lt"/>
                <a:ea typeface="+mj-ea"/>
                <a:cs typeface="+mj-cs"/>
              </a:rPr>
              <a:t>THANK YOU</a:t>
            </a:r>
          </a:p>
        </p:txBody>
      </p:sp>
      <p:sp>
        <p:nvSpPr>
          <p:cNvPr id="2" name="Text Placeholder 1"/>
          <p:cNvSpPr>
            <a:spLocks noGrp="1"/>
          </p:cNvSpPr>
          <p:nvPr>
            <p:ph type="body" idx="1"/>
          </p:nvPr>
        </p:nvSpPr>
        <p:spPr>
          <a:xfrm>
            <a:off x="668647" y="4106751"/>
            <a:ext cx="2838773" cy="1761387"/>
          </a:xfrm>
          <a:noFill/>
        </p:spPr>
        <p:txBody>
          <a:bodyPr vert="horz" lIns="91440" tIns="45720" rIns="91440" bIns="45720" rtlCol="0">
            <a:normAutofit/>
          </a:bodyPr>
          <a:lstStyle/>
          <a:p>
            <a:pPr defTabSz="914400">
              <a:spcBef>
                <a:spcPts val="1000"/>
              </a:spcBef>
            </a:pPr>
            <a:r>
              <a:rPr lang="en-US" sz="1900" kern="1200">
                <a:solidFill>
                  <a:schemeClr val="bg1"/>
                </a:solidFill>
                <a:latin typeface="+mn-lt"/>
                <a:ea typeface="+mn-ea"/>
                <a:cs typeface="+mn-cs"/>
              </a:rPr>
              <a:t>ARE THERE ANY QUESTIONS?</a:t>
            </a:r>
          </a:p>
        </p:txBody>
      </p:sp>
      <p:pic>
        <p:nvPicPr>
          <p:cNvPr id="4" name="Picture 3" descr="Logo, company name&#10;&#10;Description automatically generated">
            <a:extLst>
              <a:ext uri="{FF2B5EF4-FFF2-40B4-BE49-F238E27FC236}">
                <a16:creationId xmlns:a16="http://schemas.microsoft.com/office/drawing/2014/main" id="{139B7FD3-C137-43F3-A19D-636FECC24C66}"/>
              </a:ext>
            </a:extLst>
          </p:cNvPr>
          <p:cNvPicPr>
            <a:picLocks noChangeAspect="1"/>
          </p:cNvPicPr>
          <p:nvPr/>
        </p:nvPicPr>
        <p:blipFill rotWithShape="1">
          <a:blip r:embed="rId2">
            <a:extLst>
              <a:ext uri="{28A0092B-C50C-407E-A947-70E740481C1C}">
                <a14:useLocalDpi xmlns:a14="http://schemas.microsoft.com/office/drawing/2010/main" val="0"/>
              </a:ext>
            </a:extLst>
          </a:blip>
          <a:srcRect l="11792" r="11226" b="-1"/>
          <a:stretch/>
        </p:blipFill>
        <p:spPr>
          <a:xfrm>
            <a:off x="4126717" y="604568"/>
            <a:ext cx="4619186" cy="5577839"/>
          </a:xfrm>
          <a:prstGeom prst="rect">
            <a:avLst/>
          </a:prstGeom>
        </p:spPr>
      </p:pic>
    </p:spTree>
    <p:extLst>
      <p:ext uri="{BB962C8B-B14F-4D97-AF65-F5344CB8AC3E}">
        <p14:creationId xmlns:p14="http://schemas.microsoft.com/office/powerpoint/2010/main" val="3054547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6934200" cy="914400"/>
          </a:xfrm>
        </p:spPr>
        <p:txBody>
          <a:bodyPr>
            <a:noAutofit/>
          </a:bodyPr>
          <a:lstStyle/>
          <a:p>
            <a:r>
              <a:rPr lang="en-US" sz="4300" b="1" dirty="0"/>
              <a:t>WHAT BASIC INFORMATION DO I NEED TO KNOW?</a:t>
            </a:r>
          </a:p>
        </p:txBody>
      </p:sp>
      <p:sp>
        <p:nvSpPr>
          <p:cNvPr id="3" name="TextBox 2"/>
          <p:cNvSpPr txBox="1"/>
          <p:nvPr/>
        </p:nvSpPr>
        <p:spPr>
          <a:xfrm>
            <a:off x="76200" y="1982213"/>
            <a:ext cx="8991600" cy="6093976"/>
          </a:xfrm>
          <a:prstGeom prst="rect">
            <a:avLst/>
          </a:prstGeom>
          <a:noFill/>
        </p:spPr>
        <p:txBody>
          <a:bodyPr wrap="square" rtlCol="0">
            <a:spAutoFit/>
          </a:bodyPr>
          <a:lstStyle/>
          <a:p>
            <a:pPr marL="342900" indent="-342900">
              <a:buFont typeface="+mj-lt"/>
              <a:buAutoNum type="arabicPeriod"/>
            </a:pPr>
            <a:r>
              <a:rPr lang="en-US" sz="2400" dirty="0"/>
              <a:t>BASIC OVERHEAD PER HOUR?  (Should be NO MORE than 35% of your total expenses)</a:t>
            </a:r>
          </a:p>
          <a:p>
            <a:pPr lvl="1"/>
            <a:endParaRPr lang="en-US" sz="2400" dirty="0"/>
          </a:p>
          <a:p>
            <a:pPr marL="342900" indent="-342900">
              <a:buFont typeface="+mj-lt"/>
              <a:buAutoNum type="arabicPeriod"/>
            </a:pPr>
            <a:r>
              <a:rPr lang="en-US" sz="2400" dirty="0"/>
              <a:t>LABOR PER HOUR  (Up to 50% of your total expenses)</a:t>
            </a:r>
          </a:p>
          <a:p>
            <a:pPr marL="800100" lvl="1" indent="-342900">
              <a:buFont typeface="Arial" pitchFamily="34" charset="0"/>
              <a:buChar char="•"/>
            </a:pPr>
            <a:r>
              <a:rPr lang="en-US" sz="2400" dirty="0"/>
              <a:t>Don’t forget all of the OT hours</a:t>
            </a:r>
          </a:p>
          <a:p>
            <a:pPr marL="800100" lvl="1" indent="-342900">
              <a:buFont typeface="Arial" pitchFamily="34" charset="0"/>
              <a:buChar char="•"/>
            </a:pPr>
            <a:r>
              <a:rPr lang="en-US" sz="2400" dirty="0"/>
              <a:t>Don’t forget the payroll taxes</a:t>
            </a:r>
          </a:p>
          <a:p>
            <a:pPr marL="342900" indent="-342900">
              <a:buFont typeface="+mj-lt"/>
              <a:buAutoNum type="arabicPeriod"/>
            </a:pPr>
            <a:endParaRPr lang="en-US" sz="2400" dirty="0"/>
          </a:p>
          <a:p>
            <a:pPr marL="342900" indent="-342900">
              <a:buFont typeface="+mj-lt"/>
              <a:buAutoNum type="arabicPeriod"/>
            </a:pPr>
            <a:r>
              <a:rPr lang="en-US" sz="2400" dirty="0"/>
              <a:t>COST OF GOODS </a:t>
            </a:r>
          </a:p>
          <a:p>
            <a:pPr marL="800100" lvl="1" indent="-342900">
              <a:buFont typeface="Arial" pitchFamily="34" charset="0"/>
              <a:buChar char="•"/>
            </a:pPr>
            <a:r>
              <a:rPr lang="en-US" sz="2400" dirty="0"/>
              <a:t>Not Last Year’s Prices!!!  Not Last Week’s Prices!!!—ESPECIALLY NOW!</a:t>
            </a:r>
          </a:p>
          <a:p>
            <a:pPr marL="342900" indent="-342900">
              <a:buFont typeface="+mj-lt"/>
              <a:buAutoNum type="arabicPeriod"/>
            </a:pPr>
            <a:endParaRPr lang="en-US" sz="2400" dirty="0"/>
          </a:p>
          <a:p>
            <a:pPr lvl="1" algn="ctr"/>
            <a:r>
              <a:rPr lang="en-US" sz="2400" dirty="0">
                <a:solidFill>
                  <a:srgbClr val="C00000"/>
                </a:solidFill>
                <a:latin typeface="Poppins"/>
              </a:rPr>
              <a:t>THE</a:t>
            </a:r>
            <a:r>
              <a:rPr lang="en-US" sz="2400" b="0" i="0" dirty="0">
                <a:solidFill>
                  <a:srgbClr val="C00000"/>
                </a:solidFill>
                <a:effectLst/>
                <a:latin typeface="Poppins"/>
              </a:rPr>
              <a:t> DEFINITION FOR EACH SECTION WILL VARY FROM BUSINESS TO BUSINESS BUT THE END RESULT IS THE SAME</a:t>
            </a:r>
            <a:endParaRPr lang="en-US" sz="2400" dirty="0">
              <a:solidFill>
                <a:srgbClr val="C00000"/>
              </a:solidFill>
              <a:latin typeface="Poppins"/>
            </a:endParaRPr>
          </a:p>
          <a:p>
            <a:pPr lvl="1"/>
            <a:endParaRPr lang="en-US" sz="2400" dirty="0"/>
          </a:p>
          <a:p>
            <a:pPr marL="800100" lvl="1" indent="-342900"/>
            <a:endParaRPr lang="en-US" dirty="0"/>
          </a:p>
          <a:p>
            <a:pPr marL="342900" indent="-342900"/>
            <a:endParaRPr lang="en-US" dirty="0"/>
          </a:p>
          <a:p>
            <a:pPr marL="342900" indent="-342900">
              <a:buFont typeface="+mj-lt"/>
              <a:buAutoNum type="arabicPeriod"/>
            </a:pPr>
            <a:endParaRPr lang="en-US" dirty="0"/>
          </a:p>
        </p:txBody>
      </p:sp>
      <p:pic>
        <p:nvPicPr>
          <p:cNvPr id="4" name="Picture 3" descr="Logo, company name&#10;&#10;Description automatically generated">
            <a:extLst>
              <a:ext uri="{FF2B5EF4-FFF2-40B4-BE49-F238E27FC236}">
                <a16:creationId xmlns:a16="http://schemas.microsoft.com/office/drawing/2014/main" id="{D6385EE1-CA47-4C08-B90B-0B5A15EEBB40}"/>
              </a:ext>
            </a:extLst>
          </p:cNvPr>
          <p:cNvPicPr>
            <a:picLocks noChangeAspect="1"/>
          </p:cNvPicPr>
          <p:nvPr/>
        </p:nvPicPr>
        <p:blipFill rotWithShape="1">
          <a:blip r:embed="rId2">
            <a:extLst>
              <a:ext uri="{28A0092B-C50C-407E-A947-70E740481C1C}">
                <a14:useLocalDpi xmlns:a14="http://schemas.microsoft.com/office/drawing/2010/main" val="0"/>
              </a:ext>
            </a:extLst>
          </a:blip>
          <a:srcRect l="11792" r="11226" b="-1"/>
          <a:stretch/>
        </p:blipFill>
        <p:spPr>
          <a:xfrm>
            <a:off x="7696200" y="914400"/>
            <a:ext cx="979641" cy="1182953"/>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7467600" cy="1219200"/>
          </a:xfrm>
        </p:spPr>
        <p:txBody>
          <a:bodyPr>
            <a:normAutofit fontScale="90000"/>
          </a:bodyPr>
          <a:lstStyle/>
          <a:p>
            <a:pPr algn="ctr"/>
            <a:r>
              <a:rPr lang="en-US" sz="4800" b="1" dirty="0"/>
              <a:t>WHAT ARE OVERHEAD EXPENSES?</a:t>
            </a:r>
          </a:p>
        </p:txBody>
      </p:sp>
      <p:sp>
        <p:nvSpPr>
          <p:cNvPr id="4" name="Text Placeholder 3"/>
          <p:cNvSpPr>
            <a:spLocks noGrp="1"/>
          </p:cNvSpPr>
          <p:nvPr>
            <p:ph type="body" sz="half" idx="2"/>
          </p:nvPr>
        </p:nvSpPr>
        <p:spPr>
          <a:xfrm>
            <a:off x="1066800" y="1981200"/>
            <a:ext cx="2798487" cy="3367921"/>
          </a:xfrm>
        </p:spPr>
        <p:txBody>
          <a:bodyPr>
            <a:normAutofit/>
          </a:bodyPr>
          <a:lstStyle/>
          <a:p>
            <a:r>
              <a:rPr lang="en-US" sz="1800" dirty="0">
                <a:latin typeface="Arial Narrow" panose="020B0606020202030204" pitchFamily="34" charset="0"/>
              </a:rPr>
              <a:t>In business, </a:t>
            </a:r>
            <a:r>
              <a:rPr lang="en-US" sz="1800" b="1" dirty="0">
                <a:latin typeface="Arial Narrow" panose="020B0606020202030204" pitchFamily="34" charset="0"/>
              </a:rPr>
              <a:t>overhead</a:t>
            </a:r>
            <a:r>
              <a:rPr lang="en-US" sz="1800" dirty="0">
                <a:latin typeface="Arial Narrow" panose="020B0606020202030204" pitchFamily="34" charset="0"/>
              </a:rPr>
              <a:t> or </a:t>
            </a:r>
            <a:r>
              <a:rPr lang="en-US" sz="1800" b="1" dirty="0">
                <a:latin typeface="Arial Narrow" panose="020B0606020202030204" pitchFamily="34" charset="0"/>
              </a:rPr>
              <a:t>overhead expense</a:t>
            </a:r>
            <a:r>
              <a:rPr lang="en-US" sz="1800" dirty="0">
                <a:latin typeface="Arial Narrow" panose="020B0606020202030204" pitchFamily="34" charset="0"/>
              </a:rPr>
              <a:t> refers to an ongoing expense  of operating a business</a:t>
            </a:r>
          </a:p>
          <a:p>
            <a:endParaRPr lang="en-US" dirty="0">
              <a:latin typeface="Arial Narrow" panose="020B0606020202030204" pitchFamily="34" charset="0"/>
            </a:endParaRPr>
          </a:p>
          <a:p>
            <a:r>
              <a:rPr lang="en-US" sz="2000" dirty="0">
                <a:latin typeface="Arial Narrow" panose="020B0606020202030204" pitchFamily="34" charset="0"/>
              </a:rPr>
              <a:t>Overhead expenses are all costs on the income statement </a:t>
            </a:r>
            <a:r>
              <a:rPr lang="en-US" sz="2000" b="1" dirty="0">
                <a:latin typeface="Arial Narrow" panose="020B0606020202030204" pitchFamily="34" charset="0"/>
              </a:rPr>
              <a:t>except for direct labor, direct materials, and direct expenses-For this application we need direct expenses . </a:t>
            </a:r>
          </a:p>
          <a:p>
            <a:endParaRPr lang="en-US" sz="2000" b="1" dirty="0">
              <a:latin typeface="Arial Narrow" panose="020B0606020202030204" pitchFamily="34" charset="0"/>
            </a:endParaRPr>
          </a:p>
          <a:p>
            <a:endParaRPr lang="en-US" sz="2000" b="1" dirty="0"/>
          </a:p>
        </p:txBody>
      </p:sp>
      <p:sp>
        <p:nvSpPr>
          <p:cNvPr id="6" name="TextBox 5"/>
          <p:cNvSpPr txBox="1"/>
          <p:nvPr/>
        </p:nvSpPr>
        <p:spPr>
          <a:xfrm>
            <a:off x="4267200" y="1981200"/>
            <a:ext cx="5562600" cy="3139321"/>
          </a:xfrm>
          <a:prstGeom prst="rect">
            <a:avLst/>
          </a:prstGeom>
          <a:noFill/>
        </p:spPr>
        <p:txBody>
          <a:bodyPr wrap="square" rtlCol="0">
            <a:spAutoFit/>
          </a:bodyPr>
          <a:lstStyle/>
          <a:p>
            <a:pPr>
              <a:buFont typeface="Arial" pitchFamily="34" charset="0"/>
              <a:buChar char="•"/>
            </a:pPr>
            <a:r>
              <a:rPr lang="en-US" dirty="0"/>
              <a:t>RENT / LOAN PAYMENT(S)</a:t>
            </a:r>
          </a:p>
          <a:p>
            <a:pPr>
              <a:buFont typeface="Arial" pitchFamily="34" charset="0"/>
              <a:buChar char="•"/>
            </a:pPr>
            <a:r>
              <a:rPr lang="en-US" dirty="0"/>
              <a:t>UTILITIES</a:t>
            </a:r>
          </a:p>
          <a:p>
            <a:pPr>
              <a:buFont typeface="Arial" pitchFamily="34" charset="0"/>
              <a:buChar char="•"/>
            </a:pPr>
            <a:r>
              <a:rPr lang="en-US" dirty="0"/>
              <a:t>INSURANCE</a:t>
            </a:r>
          </a:p>
          <a:p>
            <a:pPr>
              <a:buFont typeface="Arial" pitchFamily="34" charset="0"/>
              <a:buChar char="•"/>
            </a:pPr>
            <a:r>
              <a:rPr lang="en-US" dirty="0"/>
              <a:t>REPAIRS/MAINTENANCE</a:t>
            </a:r>
          </a:p>
          <a:p>
            <a:endParaRPr lang="en-US" dirty="0"/>
          </a:p>
          <a:p>
            <a:pPr>
              <a:buFont typeface="Arial" pitchFamily="34" charset="0"/>
              <a:buChar char="•"/>
            </a:pPr>
            <a:r>
              <a:rPr lang="en-US" dirty="0"/>
              <a:t>REPAIRS AND MAINTENANCE</a:t>
            </a:r>
          </a:p>
          <a:p>
            <a:pPr>
              <a:buFont typeface="Arial" pitchFamily="34" charset="0"/>
              <a:buChar char="•"/>
            </a:pPr>
            <a:r>
              <a:rPr lang="en-US" dirty="0"/>
              <a:t>OFFICE/CLEANING SUPPLIES</a:t>
            </a:r>
          </a:p>
          <a:p>
            <a:pPr>
              <a:buFont typeface="Arial" pitchFamily="34" charset="0"/>
              <a:buChar char="•"/>
            </a:pPr>
            <a:r>
              <a:rPr lang="en-US" dirty="0"/>
              <a:t>TRAVEL EXPENDITURES</a:t>
            </a:r>
          </a:p>
          <a:p>
            <a:pPr>
              <a:buFont typeface="Arial" pitchFamily="34" charset="0"/>
              <a:buChar char="•"/>
            </a:pPr>
            <a:r>
              <a:rPr lang="en-US" dirty="0"/>
              <a:t>AUTOMOBILE EXPENSES</a:t>
            </a:r>
          </a:p>
          <a:p>
            <a:pPr>
              <a:buFont typeface="Arial" pitchFamily="34" charset="0"/>
              <a:buChar char="•"/>
            </a:pPr>
            <a:r>
              <a:rPr lang="en-US" dirty="0"/>
              <a:t>DUES/SUBSCRIPTIONS</a:t>
            </a:r>
          </a:p>
          <a:p>
            <a:endParaRPr lang="en-US" dirty="0"/>
          </a:p>
        </p:txBody>
      </p:sp>
      <p:pic>
        <p:nvPicPr>
          <p:cNvPr id="5" name="Picture 4" descr="Logo, company name&#10;&#10;Description automatically generated">
            <a:extLst>
              <a:ext uri="{FF2B5EF4-FFF2-40B4-BE49-F238E27FC236}">
                <a16:creationId xmlns:a16="http://schemas.microsoft.com/office/drawing/2014/main" id="{C31BD162-3A83-4FF4-B207-F35E4797CEEC}"/>
              </a:ext>
            </a:extLst>
          </p:cNvPr>
          <p:cNvPicPr>
            <a:picLocks noChangeAspect="1"/>
          </p:cNvPicPr>
          <p:nvPr/>
        </p:nvPicPr>
        <p:blipFill rotWithShape="1">
          <a:blip r:embed="rId2">
            <a:extLst>
              <a:ext uri="{28A0092B-C50C-407E-A947-70E740481C1C}">
                <a14:useLocalDpi xmlns:a14="http://schemas.microsoft.com/office/drawing/2010/main" val="0"/>
              </a:ext>
            </a:extLst>
          </a:blip>
          <a:srcRect l="11792" r="11226" b="-1"/>
          <a:stretch/>
        </p:blipFill>
        <p:spPr>
          <a:xfrm>
            <a:off x="7935759" y="516467"/>
            <a:ext cx="979641" cy="1182953"/>
          </a:xfrm>
          <a:prstGeom prst="rect">
            <a:avLst/>
          </a:prstGeom>
        </p:spPr>
      </p:pic>
      <p:sp>
        <p:nvSpPr>
          <p:cNvPr id="7" name="TextBox 6">
            <a:extLst>
              <a:ext uri="{FF2B5EF4-FFF2-40B4-BE49-F238E27FC236}">
                <a16:creationId xmlns:a16="http://schemas.microsoft.com/office/drawing/2014/main" id="{900A6464-D747-4909-A839-3A3CD24C420B}"/>
              </a:ext>
            </a:extLst>
          </p:cNvPr>
          <p:cNvSpPr txBox="1"/>
          <p:nvPr/>
        </p:nvSpPr>
        <p:spPr>
          <a:xfrm>
            <a:off x="405529" y="5349121"/>
            <a:ext cx="8039100" cy="1200329"/>
          </a:xfrm>
          <a:prstGeom prst="rect">
            <a:avLst/>
          </a:prstGeom>
          <a:noFill/>
          <a:ln>
            <a:solidFill>
              <a:schemeClr val="tx1"/>
            </a:solidFill>
            <a:extLst>
              <a:ext uri="{C807C97D-BFC1-408E-A445-0C87EB9F89A2}">
                <ask:lineSketchStyleProps xmlns:ask="http://schemas.microsoft.com/office/drawing/2018/sketchyshapes">
                  <ask:type>
                    <ask:lineSketchNone/>
                  </ask:type>
                </ask:lineSketchStyleProps>
              </a:ext>
            </a:extLst>
          </a:ln>
        </p:spPr>
        <p:txBody>
          <a:bodyPr wrap="square">
            <a:spAutoFit/>
          </a:bodyPr>
          <a:lstStyle/>
          <a:p>
            <a:pPr algn="l"/>
            <a:r>
              <a:rPr lang="en-US" sz="1200" b="0" i="0" dirty="0">
                <a:solidFill>
                  <a:srgbClr val="222222"/>
                </a:solidFill>
                <a:effectLst/>
                <a:latin typeface="Google Sans"/>
              </a:rPr>
              <a:t>35%</a:t>
            </a:r>
          </a:p>
          <a:p>
            <a:pPr algn="l"/>
            <a:r>
              <a:rPr lang="en-US" sz="1200" b="1" i="0" dirty="0">
                <a:solidFill>
                  <a:srgbClr val="202124"/>
                </a:solidFill>
                <a:effectLst/>
                <a:latin typeface="Roboto" panose="02000000000000000000" pitchFamily="2" charset="0"/>
              </a:rPr>
              <a:t>Overhead</a:t>
            </a:r>
            <a:r>
              <a:rPr lang="en-US" sz="1200" b="0" i="0" dirty="0">
                <a:solidFill>
                  <a:srgbClr val="202124"/>
                </a:solidFill>
                <a:effectLst/>
                <a:latin typeface="Roboto" panose="02000000000000000000" pitchFamily="2" charset="0"/>
              </a:rPr>
              <a:t> ÷ Total Revenue = </a:t>
            </a:r>
            <a:r>
              <a:rPr lang="en-US" sz="1200" b="1" i="0" dirty="0">
                <a:solidFill>
                  <a:srgbClr val="202124"/>
                </a:solidFill>
                <a:effectLst/>
                <a:latin typeface="Roboto" panose="02000000000000000000" pitchFamily="2" charset="0"/>
              </a:rPr>
              <a:t>Overhead percentage</a:t>
            </a:r>
            <a:br>
              <a:rPr lang="en-US" sz="1200" b="0" i="0" dirty="0">
                <a:solidFill>
                  <a:srgbClr val="202124"/>
                </a:solidFill>
                <a:effectLst/>
                <a:latin typeface="Roboto" panose="02000000000000000000" pitchFamily="2" charset="0"/>
              </a:rPr>
            </a:br>
            <a:br>
              <a:rPr lang="en-US" sz="1200" b="0" i="0" dirty="0">
                <a:solidFill>
                  <a:srgbClr val="202124"/>
                </a:solidFill>
                <a:effectLst/>
                <a:latin typeface="Roboto" panose="02000000000000000000" pitchFamily="2" charset="0"/>
              </a:rPr>
            </a:br>
            <a:r>
              <a:rPr lang="en-US" sz="1200" b="0" i="0" dirty="0">
                <a:solidFill>
                  <a:srgbClr val="202124"/>
                </a:solidFill>
                <a:effectLst/>
                <a:latin typeface="Roboto" panose="02000000000000000000" pitchFamily="2" charset="0"/>
              </a:rPr>
              <a:t>In a business that is performing well, an </a:t>
            </a:r>
            <a:r>
              <a:rPr lang="en-US" sz="1200" b="1" i="0" dirty="0">
                <a:solidFill>
                  <a:srgbClr val="202124"/>
                </a:solidFill>
                <a:effectLst/>
                <a:latin typeface="Roboto" panose="02000000000000000000" pitchFamily="2" charset="0"/>
              </a:rPr>
              <a:t>overhead percentage</a:t>
            </a:r>
            <a:r>
              <a:rPr lang="en-US" sz="1200" b="0" i="0" dirty="0">
                <a:solidFill>
                  <a:srgbClr val="202124"/>
                </a:solidFill>
                <a:effectLst/>
                <a:latin typeface="Roboto" panose="02000000000000000000" pitchFamily="2" charset="0"/>
              </a:rPr>
              <a:t> that does not exceed 35% of total revenue is considered favorable. In small or growing firms, the </a:t>
            </a:r>
            <a:r>
              <a:rPr lang="en-US" sz="1200" b="1" i="0" dirty="0">
                <a:solidFill>
                  <a:srgbClr val="202124"/>
                </a:solidFill>
                <a:effectLst/>
                <a:latin typeface="Roboto" panose="02000000000000000000" pitchFamily="2" charset="0"/>
              </a:rPr>
              <a:t>overhead percentage</a:t>
            </a:r>
            <a:r>
              <a:rPr lang="en-US" sz="1200" b="0" i="0" dirty="0">
                <a:solidFill>
                  <a:srgbClr val="202124"/>
                </a:solidFill>
                <a:effectLst/>
                <a:latin typeface="Roboto" panose="02000000000000000000" pitchFamily="2" charset="0"/>
              </a:rPr>
              <a:t> is usually the critical figure that is of concern.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35467"/>
            <a:ext cx="7467600" cy="762000"/>
          </a:xfrm>
        </p:spPr>
        <p:txBody>
          <a:bodyPr>
            <a:normAutofit/>
          </a:bodyPr>
          <a:lstStyle/>
          <a:p>
            <a:pPr algn="ctr"/>
            <a:r>
              <a:rPr lang="en-US" sz="4800" b="1" dirty="0"/>
              <a:t>WHAT ARE LABOR COSTS?</a:t>
            </a:r>
          </a:p>
        </p:txBody>
      </p:sp>
      <p:sp>
        <p:nvSpPr>
          <p:cNvPr id="4" name="Text Placeholder 3"/>
          <p:cNvSpPr>
            <a:spLocks noGrp="1"/>
          </p:cNvSpPr>
          <p:nvPr>
            <p:ph type="body" sz="half" idx="2"/>
          </p:nvPr>
        </p:nvSpPr>
        <p:spPr>
          <a:xfrm>
            <a:off x="245533" y="1870669"/>
            <a:ext cx="2798487" cy="4495800"/>
          </a:xfrm>
        </p:spPr>
        <p:txBody>
          <a:bodyPr>
            <a:normAutofit fontScale="70000" lnSpcReduction="20000"/>
          </a:bodyPr>
          <a:lstStyle/>
          <a:p>
            <a:pPr algn="l">
              <a:buFont typeface="Arial" panose="020B0604020202020204" pitchFamily="34" charset="0"/>
              <a:buChar char="•"/>
            </a:pPr>
            <a:r>
              <a:rPr lang="en-US" sz="2800" b="0" i="0" dirty="0">
                <a:solidFill>
                  <a:srgbClr val="333333"/>
                </a:solidFill>
                <a:effectLst/>
                <a:latin typeface="Poppins"/>
              </a:rPr>
              <a:t>Wages</a:t>
            </a:r>
          </a:p>
          <a:p>
            <a:pPr algn="l">
              <a:buFont typeface="Arial" panose="020B0604020202020204" pitchFamily="34" charset="0"/>
              <a:buChar char="•"/>
            </a:pPr>
            <a:r>
              <a:rPr lang="en-US" sz="2800" b="0" i="0" dirty="0">
                <a:solidFill>
                  <a:srgbClr val="333333"/>
                </a:solidFill>
                <a:effectLst/>
                <a:latin typeface="Poppins"/>
              </a:rPr>
              <a:t>Payroll taxes</a:t>
            </a:r>
          </a:p>
          <a:p>
            <a:pPr algn="l">
              <a:buFont typeface="Arial" panose="020B0604020202020204" pitchFamily="34" charset="0"/>
              <a:buChar char="•"/>
            </a:pPr>
            <a:r>
              <a:rPr lang="en-US" sz="2800" b="0" i="0" dirty="0">
                <a:solidFill>
                  <a:srgbClr val="333333"/>
                </a:solidFill>
                <a:effectLst/>
                <a:latin typeface="Poppins"/>
              </a:rPr>
              <a:t>Overtime</a:t>
            </a:r>
          </a:p>
          <a:p>
            <a:pPr algn="l">
              <a:buFont typeface="Arial" panose="020B0604020202020204" pitchFamily="34" charset="0"/>
              <a:buChar char="•"/>
            </a:pPr>
            <a:r>
              <a:rPr lang="en-US" sz="2800" b="0" i="0" dirty="0">
                <a:solidFill>
                  <a:srgbClr val="333333"/>
                </a:solidFill>
                <a:effectLst/>
                <a:latin typeface="Poppins"/>
              </a:rPr>
              <a:t>Bonuses</a:t>
            </a:r>
          </a:p>
          <a:p>
            <a:pPr algn="l">
              <a:buFont typeface="Arial" panose="020B0604020202020204" pitchFamily="34" charset="0"/>
              <a:buChar char="•"/>
            </a:pPr>
            <a:r>
              <a:rPr lang="en-US" sz="2800" b="0" i="0" dirty="0">
                <a:solidFill>
                  <a:srgbClr val="333333"/>
                </a:solidFill>
                <a:effectLst/>
                <a:latin typeface="Poppins"/>
              </a:rPr>
              <a:t>Health care</a:t>
            </a:r>
          </a:p>
          <a:p>
            <a:pPr algn="l">
              <a:buFont typeface="Arial" panose="020B0604020202020204" pitchFamily="34" charset="0"/>
              <a:buChar char="•"/>
            </a:pPr>
            <a:r>
              <a:rPr lang="en-US" sz="2800" b="0" i="0" dirty="0">
                <a:solidFill>
                  <a:srgbClr val="333333"/>
                </a:solidFill>
                <a:effectLst/>
                <a:latin typeface="Poppins"/>
              </a:rPr>
              <a:t>Sick days</a:t>
            </a:r>
          </a:p>
          <a:p>
            <a:pPr algn="l">
              <a:buFont typeface="Arial" panose="020B0604020202020204" pitchFamily="34" charset="0"/>
              <a:buChar char="•"/>
            </a:pPr>
            <a:r>
              <a:rPr lang="en-US" sz="2800" b="0" i="0" dirty="0">
                <a:solidFill>
                  <a:srgbClr val="333333"/>
                </a:solidFill>
                <a:effectLst/>
                <a:latin typeface="Poppins"/>
              </a:rPr>
              <a:t>Vacation days</a:t>
            </a:r>
          </a:p>
          <a:p>
            <a:pPr algn="l">
              <a:buFont typeface="Arial" panose="020B0604020202020204" pitchFamily="34" charset="0"/>
              <a:buChar char="•"/>
            </a:pPr>
            <a:r>
              <a:rPr lang="en-US" sz="2800" b="0" i="0" dirty="0">
                <a:solidFill>
                  <a:srgbClr val="333333"/>
                </a:solidFill>
                <a:effectLst/>
                <a:latin typeface="Poppins"/>
              </a:rPr>
              <a:t>Insurance</a:t>
            </a:r>
          </a:p>
          <a:p>
            <a:pPr algn="l">
              <a:buFont typeface="Arial" panose="020B0604020202020204" pitchFamily="34" charset="0"/>
              <a:buChar char="•"/>
            </a:pPr>
            <a:r>
              <a:rPr lang="en-US" sz="2800" b="0" i="0" dirty="0">
                <a:solidFill>
                  <a:srgbClr val="333333"/>
                </a:solidFill>
                <a:effectLst/>
                <a:latin typeface="Poppins"/>
              </a:rPr>
              <a:t>Benefits</a:t>
            </a:r>
          </a:p>
          <a:p>
            <a:pPr algn="l">
              <a:buFont typeface="Arial" panose="020B0604020202020204" pitchFamily="34" charset="0"/>
              <a:buChar char="•"/>
            </a:pPr>
            <a:r>
              <a:rPr lang="en-US" sz="2800" b="0" i="0" dirty="0">
                <a:solidFill>
                  <a:srgbClr val="333333"/>
                </a:solidFill>
                <a:effectLst/>
                <a:latin typeface="Poppins"/>
              </a:rPr>
              <a:t>Meals</a:t>
            </a:r>
          </a:p>
          <a:p>
            <a:pPr algn="l">
              <a:buFont typeface="Arial" panose="020B0604020202020204" pitchFamily="34" charset="0"/>
              <a:buChar char="•"/>
            </a:pPr>
            <a:r>
              <a:rPr lang="en-US" sz="2800" b="0" i="0" dirty="0">
                <a:solidFill>
                  <a:srgbClr val="333333"/>
                </a:solidFill>
                <a:effectLst/>
                <a:latin typeface="Poppins"/>
              </a:rPr>
              <a:t>Supplies</a:t>
            </a:r>
          </a:p>
          <a:p>
            <a:pPr algn="l">
              <a:buFont typeface="Arial" panose="020B0604020202020204" pitchFamily="34" charset="0"/>
              <a:buChar char="•"/>
            </a:pPr>
            <a:r>
              <a:rPr lang="en-US" sz="2800" b="0" i="0" dirty="0">
                <a:solidFill>
                  <a:srgbClr val="333333"/>
                </a:solidFill>
                <a:effectLst/>
                <a:latin typeface="Poppins"/>
              </a:rPr>
              <a:t>Training</a:t>
            </a:r>
          </a:p>
          <a:p>
            <a:pPr algn="l">
              <a:buFont typeface="Arial" panose="020B0604020202020204" pitchFamily="34" charset="0"/>
              <a:buChar char="•"/>
            </a:pPr>
            <a:r>
              <a:rPr lang="en-US" sz="2800" b="0" i="0" dirty="0">
                <a:solidFill>
                  <a:srgbClr val="333333"/>
                </a:solidFill>
                <a:effectLst/>
                <a:latin typeface="Poppins"/>
              </a:rPr>
              <a:t>Transportation stipends</a:t>
            </a:r>
          </a:p>
          <a:p>
            <a:endParaRPr lang="en-US" sz="2000" b="1" dirty="0"/>
          </a:p>
        </p:txBody>
      </p:sp>
      <p:sp>
        <p:nvSpPr>
          <p:cNvPr id="6" name="TextBox 5"/>
          <p:cNvSpPr txBox="1"/>
          <p:nvPr/>
        </p:nvSpPr>
        <p:spPr>
          <a:xfrm>
            <a:off x="3200400" y="1896069"/>
            <a:ext cx="5562600" cy="3970318"/>
          </a:xfrm>
          <a:prstGeom prst="rect">
            <a:avLst/>
          </a:prstGeom>
          <a:noFill/>
        </p:spPr>
        <p:txBody>
          <a:bodyPr wrap="square" rtlCol="0">
            <a:spAutoFit/>
          </a:bodyPr>
          <a:lstStyle/>
          <a:p>
            <a:r>
              <a:rPr lang="en-US" dirty="0">
                <a:solidFill>
                  <a:srgbClr val="333333"/>
                </a:solidFill>
                <a:latin typeface="Poppins"/>
              </a:rPr>
              <a:t>INTERESTING SIDE NOTE….</a:t>
            </a:r>
            <a:endParaRPr lang="en-US" b="0" i="0" dirty="0">
              <a:solidFill>
                <a:srgbClr val="333333"/>
              </a:solidFill>
              <a:effectLst/>
              <a:latin typeface="Poppins"/>
            </a:endParaRPr>
          </a:p>
          <a:p>
            <a:endParaRPr lang="en-US" dirty="0">
              <a:solidFill>
                <a:srgbClr val="333333"/>
              </a:solidFill>
              <a:latin typeface="Poppins"/>
            </a:endParaRPr>
          </a:p>
          <a:p>
            <a:r>
              <a:rPr lang="en-US" b="0" i="0" dirty="0">
                <a:solidFill>
                  <a:srgbClr val="333333"/>
                </a:solidFill>
                <a:effectLst/>
                <a:latin typeface="Poppins"/>
              </a:rPr>
              <a:t>On average, labor costs make up about 68% of an employee’s annual wages. That’s why you can get a decent estimate of an employee’s labor cost by multiplying their total salary by .68. Employee benefits often account for almost 30% of overall labor costs.</a:t>
            </a:r>
          </a:p>
          <a:p>
            <a:endParaRPr lang="en-US" dirty="0">
              <a:solidFill>
                <a:srgbClr val="333333"/>
              </a:solidFill>
              <a:latin typeface="Poppins"/>
            </a:endParaRPr>
          </a:p>
          <a:p>
            <a:endParaRPr lang="en-US" dirty="0"/>
          </a:p>
          <a:p>
            <a:endParaRPr lang="en-US" dirty="0"/>
          </a:p>
          <a:p>
            <a:endParaRPr lang="en-US" dirty="0"/>
          </a:p>
          <a:p>
            <a:endParaRPr lang="en-US" dirty="0"/>
          </a:p>
          <a:p>
            <a:pPr>
              <a:buFont typeface="Arial" pitchFamily="34" charset="0"/>
              <a:buChar char="•"/>
            </a:pPr>
            <a:endParaRPr lang="en-US" dirty="0"/>
          </a:p>
          <a:p>
            <a:pPr>
              <a:buFont typeface="Arial" pitchFamily="34" charset="0"/>
              <a:buChar char="•"/>
            </a:pPr>
            <a:endParaRPr lang="en-US" dirty="0"/>
          </a:p>
        </p:txBody>
      </p:sp>
      <p:pic>
        <p:nvPicPr>
          <p:cNvPr id="5" name="Picture 4" descr="Logo, company name&#10;&#10;Description automatically generated">
            <a:extLst>
              <a:ext uri="{FF2B5EF4-FFF2-40B4-BE49-F238E27FC236}">
                <a16:creationId xmlns:a16="http://schemas.microsoft.com/office/drawing/2014/main" id="{C31BD162-3A83-4FF4-B207-F35E4797CEEC}"/>
              </a:ext>
            </a:extLst>
          </p:cNvPr>
          <p:cNvPicPr>
            <a:picLocks noChangeAspect="1"/>
          </p:cNvPicPr>
          <p:nvPr/>
        </p:nvPicPr>
        <p:blipFill rotWithShape="1">
          <a:blip r:embed="rId2">
            <a:extLst>
              <a:ext uri="{28A0092B-C50C-407E-A947-70E740481C1C}">
                <a14:useLocalDpi xmlns:a14="http://schemas.microsoft.com/office/drawing/2010/main" val="0"/>
              </a:ext>
            </a:extLst>
          </a:blip>
          <a:srcRect l="11792" r="11226" b="-1"/>
          <a:stretch/>
        </p:blipFill>
        <p:spPr>
          <a:xfrm>
            <a:off x="7935759" y="516467"/>
            <a:ext cx="979641" cy="1182953"/>
          </a:xfrm>
          <a:prstGeom prst="rect">
            <a:avLst/>
          </a:prstGeom>
        </p:spPr>
      </p:pic>
      <p:sp>
        <p:nvSpPr>
          <p:cNvPr id="7" name="TextBox 6">
            <a:extLst>
              <a:ext uri="{FF2B5EF4-FFF2-40B4-BE49-F238E27FC236}">
                <a16:creationId xmlns:a16="http://schemas.microsoft.com/office/drawing/2014/main" id="{D8D0F8F4-5899-4BE4-B6F0-82DB075A75EC}"/>
              </a:ext>
            </a:extLst>
          </p:cNvPr>
          <p:cNvSpPr txBox="1"/>
          <p:nvPr/>
        </p:nvSpPr>
        <p:spPr>
          <a:xfrm>
            <a:off x="228600" y="831102"/>
            <a:ext cx="7467600" cy="369332"/>
          </a:xfrm>
          <a:prstGeom prst="rect">
            <a:avLst/>
          </a:prstGeom>
          <a:noFill/>
        </p:spPr>
        <p:txBody>
          <a:bodyPr wrap="square">
            <a:spAutoFit/>
          </a:bodyPr>
          <a:lstStyle/>
          <a:p>
            <a:pPr algn="ctr"/>
            <a:r>
              <a:rPr lang="en-US" b="0" i="0" dirty="0">
                <a:solidFill>
                  <a:srgbClr val="555555"/>
                </a:solidFill>
                <a:effectLst/>
                <a:latin typeface="BlinkMacSystemFont"/>
              </a:rPr>
              <a:t> </a:t>
            </a:r>
            <a:r>
              <a:rPr lang="en-US" b="1" i="0" dirty="0">
                <a:solidFill>
                  <a:srgbClr val="555555"/>
                </a:solidFill>
                <a:effectLst/>
                <a:latin typeface="BlinkMacSystemFont"/>
              </a:rPr>
              <a:t>Labor cost is the sum of all wages paid to employees</a:t>
            </a:r>
            <a:endParaRPr lang="en-US" dirty="0"/>
          </a:p>
        </p:txBody>
      </p:sp>
    </p:spTree>
    <p:extLst>
      <p:ext uri="{BB962C8B-B14F-4D97-AF65-F5344CB8AC3E}">
        <p14:creationId xmlns:p14="http://schemas.microsoft.com/office/powerpoint/2010/main" val="280943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35467"/>
            <a:ext cx="7467600" cy="762000"/>
          </a:xfrm>
        </p:spPr>
        <p:txBody>
          <a:bodyPr>
            <a:normAutofit/>
          </a:bodyPr>
          <a:lstStyle/>
          <a:p>
            <a:pPr algn="ctr"/>
            <a:r>
              <a:rPr lang="en-US" sz="4800" b="1" dirty="0"/>
              <a:t>WHAT ARE COST OF GOODS?</a:t>
            </a:r>
          </a:p>
        </p:txBody>
      </p:sp>
      <p:sp>
        <p:nvSpPr>
          <p:cNvPr id="4" name="Text Placeholder 3"/>
          <p:cNvSpPr>
            <a:spLocks noGrp="1"/>
          </p:cNvSpPr>
          <p:nvPr>
            <p:ph type="body" sz="half" idx="2"/>
          </p:nvPr>
        </p:nvSpPr>
        <p:spPr>
          <a:xfrm>
            <a:off x="245533" y="1870669"/>
            <a:ext cx="8441267" cy="4495800"/>
          </a:xfrm>
        </p:spPr>
        <p:txBody>
          <a:bodyPr>
            <a:normAutofit/>
          </a:bodyPr>
          <a:lstStyle/>
          <a:p>
            <a:pPr algn="l">
              <a:buFont typeface="Arial" panose="020B0604020202020204" pitchFamily="34" charset="0"/>
              <a:buChar char="•"/>
            </a:pPr>
            <a:r>
              <a:rPr lang="en-US" sz="2800" dirty="0">
                <a:solidFill>
                  <a:srgbClr val="333333"/>
                </a:solidFill>
                <a:latin typeface="Poppins"/>
              </a:rPr>
              <a:t>Meat (Make sure you know exactly what your meat costs)—For our Custom Processing our Meat is $0</a:t>
            </a:r>
          </a:p>
          <a:p>
            <a:pPr algn="l"/>
            <a:r>
              <a:rPr lang="en-US" sz="2800" dirty="0">
                <a:solidFill>
                  <a:srgbClr val="333333"/>
                </a:solidFill>
                <a:latin typeface="Poppins"/>
              </a:rPr>
              <a:t> </a:t>
            </a:r>
            <a:endParaRPr lang="en-US" sz="2800" b="0" i="0" dirty="0">
              <a:solidFill>
                <a:srgbClr val="333333"/>
              </a:solidFill>
              <a:effectLst/>
              <a:latin typeface="Poppins"/>
            </a:endParaRPr>
          </a:p>
          <a:p>
            <a:pPr algn="l">
              <a:buFont typeface="Arial" panose="020B0604020202020204" pitchFamily="34" charset="0"/>
              <a:buChar char="•"/>
            </a:pPr>
            <a:r>
              <a:rPr lang="en-US" sz="2800" b="0" i="0" dirty="0">
                <a:solidFill>
                  <a:srgbClr val="333333"/>
                </a:solidFill>
                <a:effectLst/>
                <a:latin typeface="Poppins"/>
              </a:rPr>
              <a:t>Packaging Materials</a:t>
            </a:r>
          </a:p>
          <a:p>
            <a:pPr algn="l">
              <a:buFont typeface="Arial" panose="020B0604020202020204" pitchFamily="34" charset="0"/>
              <a:buChar char="•"/>
            </a:pPr>
            <a:r>
              <a:rPr lang="en-US" sz="2800" b="0" i="0" dirty="0">
                <a:solidFill>
                  <a:srgbClr val="333333"/>
                </a:solidFill>
                <a:effectLst/>
                <a:latin typeface="Poppins"/>
              </a:rPr>
              <a:t>Hamburger Bags</a:t>
            </a:r>
          </a:p>
          <a:p>
            <a:pPr algn="l">
              <a:buFont typeface="Arial" panose="020B0604020202020204" pitchFamily="34" charset="0"/>
              <a:buChar char="•"/>
            </a:pPr>
            <a:r>
              <a:rPr lang="en-US" sz="2800" b="0" i="0" dirty="0">
                <a:solidFill>
                  <a:srgbClr val="333333"/>
                </a:solidFill>
                <a:effectLst/>
                <a:latin typeface="Poppins"/>
              </a:rPr>
              <a:t>Clips</a:t>
            </a:r>
          </a:p>
          <a:p>
            <a:pPr algn="l">
              <a:buFont typeface="Arial" panose="020B0604020202020204" pitchFamily="34" charset="0"/>
              <a:buChar char="•"/>
            </a:pPr>
            <a:r>
              <a:rPr lang="en-US" sz="2800" dirty="0">
                <a:solidFill>
                  <a:srgbClr val="333333"/>
                </a:solidFill>
                <a:latin typeface="Poppins"/>
              </a:rPr>
              <a:t>Cardboard Trays or Boxes that go in Freezer</a:t>
            </a:r>
            <a:endParaRPr lang="en-US" sz="2800" b="0" i="0" dirty="0">
              <a:solidFill>
                <a:srgbClr val="333333"/>
              </a:solidFill>
              <a:effectLst/>
              <a:latin typeface="Poppins"/>
            </a:endParaRPr>
          </a:p>
          <a:p>
            <a:pPr algn="l">
              <a:buFont typeface="Arial" panose="020B0604020202020204" pitchFamily="34" charset="0"/>
              <a:buChar char="•"/>
            </a:pPr>
            <a:endParaRPr lang="en-US" sz="2800" dirty="0">
              <a:solidFill>
                <a:srgbClr val="333333"/>
              </a:solidFill>
              <a:latin typeface="Poppins"/>
            </a:endParaRPr>
          </a:p>
          <a:p>
            <a:pPr algn="l"/>
            <a:r>
              <a:rPr lang="en-US" sz="1800" b="0" i="0" dirty="0">
                <a:solidFill>
                  <a:srgbClr val="333333"/>
                </a:solidFill>
                <a:effectLst/>
                <a:latin typeface="Poppins"/>
              </a:rPr>
              <a:t>Always figure in a 1% percentage of Loss</a:t>
            </a:r>
          </a:p>
          <a:p>
            <a:endParaRPr lang="en-US" sz="2000" b="1" dirty="0"/>
          </a:p>
        </p:txBody>
      </p:sp>
      <p:pic>
        <p:nvPicPr>
          <p:cNvPr id="5" name="Picture 4" descr="Logo, company name&#10;&#10;Description automatically generated">
            <a:extLst>
              <a:ext uri="{FF2B5EF4-FFF2-40B4-BE49-F238E27FC236}">
                <a16:creationId xmlns:a16="http://schemas.microsoft.com/office/drawing/2014/main" id="{C31BD162-3A83-4FF4-B207-F35E4797CEEC}"/>
              </a:ext>
            </a:extLst>
          </p:cNvPr>
          <p:cNvPicPr>
            <a:picLocks noChangeAspect="1"/>
          </p:cNvPicPr>
          <p:nvPr/>
        </p:nvPicPr>
        <p:blipFill rotWithShape="1">
          <a:blip r:embed="rId2">
            <a:extLst>
              <a:ext uri="{28A0092B-C50C-407E-A947-70E740481C1C}">
                <a14:useLocalDpi xmlns:a14="http://schemas.microsoft.com/office/drawing/2010/main" val="0"/>
              </a:ext>
            </a:extLst>
          </a:blip>
          <a:srcRect l="11792" r="11226" b="-1"/>
          <a:stretch/>
        </p:blipFill>
        <p:spPr>
          <a:xfrm>
            <a:off x="7935759" y="516467"/>
            <a:ext cx="979641" cy="1182953"/>
          </a:xfrm>
          <a:prstGeom prst="rect">
            <a:avLst/>
          </a:prstGeom>
        </p:spPr>
      </p:pic>
      <p:sp>
        <p:nvSpPr>
          <p:cNvPr id="7" name="TextBox 6">
            <a:extLst>
              <a:ext uri="{FF2B5EF4-FFF2-40B4-BE49-F238E27FC236}">
                <a16:creationId xmlns:a16="http://schemas.microsoft.com/office/drawing/2014/main" id="{D8D0F8F4-5899-4BE4-B6F0-82DB075A75EC}"/>
              </a:ext>
            </a:extLst>
          </p:cNvPr>
          <p:cNvSpPr txBox="1"/>
          <p:nvPr/>
        </p:nvSpPr>
        <p:spPr>
          <a:xfrm>
            <a:off x="228600" y="831102"/>
            <a:ext cx="7467600" cy="646331"/>
          </a:xfrm>
          <a:prstGeom prst="rect">
            <a:avLst/>
          </a:prstGeom>
          <a:noFill/>
        </p:spPr>
        <p:txBody>
          <a:bodyPr wrap="square">
            <a:spAutoFit/>
          </a:bodyPr>
          <a:lstStyle/>
          <a:p>
            <a:pPr algn="ctr"/>
            <a:r>
              <a:rPr lang="en-US" b="0" i="0" dirty="0">
                <a:solidFill>
                  <a:srgbClr val="555555"/>
                </a:solidFill>
                <a:effectLst/>
                <a:latin typeface="BlinkMacSystemFont"/>
              </a:rPr>
              <a:t> </a:t>
            </a:r>
            <a:r>
              <a:rPr lang="en-US" b="0" i="0" dirty="0">
                <a:solidFill>
                  <a:srgbClr val="111111"/>
                </a:solidFill>
                <a:effectLst/>
                <a:latin typeface="SourceSansPro"/>
              </a:rPr>
              <a:t>Cost of goods sold (COGS) refers to the direct costs of producing the goods sold by your company</a:t>
            </a:r>
            <a:endParaRPr lang="en-US" dirty="0"/>
          </a:p>
        </p:txBody>
      </p:sp>
    </p:spTree>
    <p:extLst>
      <p:ext uri="{BB962C8B-B14F-4D97-AF65-F5344CB8AC3E}">
        <p14:creationId xmlns:p14="http://schemas.microsoft.com/office/powerpoint/2010/main" val="641915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86245A2-AD12-4850-9D93-67BE55A87285}"/>
              </a:ext>
            </a:extLst>
          </p:cNvPr>
          <p:cNvSpPr txBox="1"/>
          <p:nvPr/>
        </p:nvSpPr>
        <p:spPr>
          <a:xfrm>
            <a:off x="5598460" y="1783959"/>
            <a:ext cx="3065480" cy="2889114"/>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4700" dirty="0">
                <a:latin typeface="+mj-lt"/>
                <a:ea typeface="+mj-ea"/>
                <a:cs typeface="+mj-cs"/>
              </a:rPr>
              <a:t>LETS FIGURE IT OUT</a:t>
            </a:r>
          </a:p>
        </p:txBody>
      </p:sp>
      <p:sp>
        <p:nvSpPr>
          <p:cNvPr id="13" name="Freeform: Shape 12">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0"/>
            <a:ext cx="5391039"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8" name="Picture 7" descr="Logo, company name&#10;&#10;Description automatically generated">
            <a:extLst>
              <a:ext uri="{FF2B5EF4-FFF2-40B4-BE49-F238E27FC236}">
                <a16:creationId xmlns:a16="http://schemas.microsoft.com/office/drawing/2014/main" id="{E4B1741F-745D-474E-92F7-8F3F72BEECE9}"/>
              </a:ext>
            </a:extLst>
          </p:cNvPr>
          <p:cNvPicPr>
            <a:picLocks noChangeAspect="1"/>
          </p:cNvPicPr>
          <p:nvPr/>
        </p:nvPicPr>
        <p:blipFill rotWithShape="1">
          <a:blip r:embed="rId2">
            <a:extLst>
              <a:ext uri="{28A0092B-C50C-407E-A947-70E740481C1C}">
                <a14:useLocalDpi xmlns:a14="http://schemas.microsoft.com/office/drawing/2010/main" val="0"/>
              </a:ext>
            </a:extLst>
          </a:blip>
          <a:srcRect l="14557" r="13991" b="-1"/>
          <a:stretch/>
        </p:blipFill>
        <p:spPr>
          <a:xfrm>
            <a:off x="20" y="10"/>
            <a:ext cx="5271352"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Tree>
    <p:extLst>
      <p:ext uri="{BB962C8B-B14F-4D97-AF65-F5344CB8AC3E}">
        <p14:creationId xmlns:p14="http://schemas.microsoft.com/office/powerpoint/2010/main" val="239794884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iterate>
                                    <p:tmPct val="10000"/>
                                  </p:iterate>
                                  <p:childTnLst>
                                    <p:set>
                                      <p:cBhvr>
                                        <p:cTn id="6" dur="1" fill="hold">
                                          <p:stCondLst>
                                            <p:cond delay="0"/>
                                          </p:stCondLst>
                                        </p:cTn>
                                        <p:tgtEl>
                                          <p:spTgt spid="8"/>
                                        </p:tgtEl>
                                        <p:attrNameLst>
                                          <p:attrName>style.visibility</p:attrName>
                                        </p:attrNameLst>
                                      </p:cBhvr>
                                      <p:to>
                                        <p:strVal val="visible"/>
                                      </p:to>
                                    </p:set>
                                    <p:animEffect transition="in" filter="fade">
                                      <p:cBhvr>
                                        <p:cTn id="7" dur="7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359" y="246723"/>
            <a:ext cx="7388908" cy="914400"/>
          </a:xfrm>
        </p:spPr>
        <p:txBody>
          <a:bodyPr>
            <a:noAutofit/>
          </a:bodyPr>
          <a:lstStyle/>
          <a:p>
            <a:r>
              <a:rPr lang="en-US" sz="4000" dirty="0"/>
              <a:t>HOW DO I FIGURE AVERAGE OVERHEAD PER HOUR?</a:t>
            </a:r>
          </a:p>
        </p:txBody>
      </p:sp>
      <p:sp>
        <p:nvSpPr>
          <p:cNvPr id="3" name="TextBox 2"/>
          <p:cNvSpPr txBox="1"/>
          <p:nvPr/>
        </p:nvSpPr>
        <p:spPr>
          <a:xfrm>
            <a:off x="579967" y="1981200"/>
            <a:ext cx="8305800" cy="3231654"/>
          </a:xfrm>
          <a:prstGeom prst="rect">
            <a:avLst/>
          </a:prstGeom>
          <a:noFill/>
        </p:spPr>
        <p:txBody>
          <a:bodyPr wrap="square" rtlCol="0">
            <a:spAutoFit/>
          </a:bodyPr>
          <a:lstStyle/>
          <a:p>
            <a:pPr marL="342900" indent="-342900"/>
            <a:r>
              <a:rPr lang="en-US" b="1" dirty="0"/>
              <a:t>                       HOW MANY HOURS ARE YOU IN PRODUCTION?</a:t>
            </a:r>
          </a:p>
          <a:p>
            <a:pPr marL="342900" indent="-342900"/>
            <a:r>
              <a:rPr lang="en-US" sz="1600" dirty="0"/>
              <a:t>Total Hours Worked Per Day   *    Days Worked Per Week  * Weeks in a Year</a:t>
            </a:r>
          </a:p>
          <a:p>
            <a:pPr marL="342900" indent="-342900"/>
            <a:r>
              <a:rPr lang="en-US" sz="1600" dirty="0"/>
              <a:t>	8   HOURS/DAY                   times		</a:t>
            </a:r>
          </a:p>
          <a:p>
            <a:pPr marL="342900" indent="-342900"/>
            <a:r>
              <a:rPr lang="en-US" sz="1600" dirty="0"/>
              <a:t>	5  DAYS WORKED/WEEK   times</a:t>
            </a:r>
          </a:p>
          <a:p>
            <a:pPr marL="342900" indent="-342900"/>
            <a:r>
              <a:rPr lang="en-US" sz="1600" dirty="0"/>
              <a:t>	52  WEEKS WORKED/YEAR</a:t>
            </a:r>
          </a:p>
          <a:p>
            <a:pPr marL="342900" indent="-342900"/>
            <a:r>
              <a:rPr lang="en-US" sz="1600" dirty="0"/>
              <a:t>-------------</a:t>
            </a:r>
          </a:p>
          <a:p>
            <a:pPr marL="342900" indent="-342900"/>
            <a:r>
              <a:rPr lang="en-US" sz="1600" dirty="0"/>
              <a:t>2080   </a:t>
            </a:r>
            <a:r>
              <a:rPr lang="en-US" sz="1600" dirty="0" err="1"/>
              <a:t>hrs</a:t>
            </a:r>
            <a:r>
              <a:rPr lang="en-US" sz="1600" dirty="0"/>
              <a:t> in Production/Year      </a:t>
            </a:r>
            <a:r>
              <a:rPr lang="en-US" sz="1600" dirty="0">
                <a:highlight>
                  <a:srgbClr val="FFFF00"/>
                </a:highlight>
              </a:rPr>
              <a:t>(PLEASE MAKE SURE THIS NUMBER REFELCTS YOUR BUSINESS)</a:t>
            </a:r>
          </a:p>
          <a:p>
            <a:pPr marL="342900" indent="-342900"/>
            <a:endParaRPr lang="en-US" dirty="0"/>
          </a:p>
          <a:p>
            <a:pPr marL="342900" indent="-342900"/>
            <a:endParaRPr lang="en-US" dirty="0"/>
          </a:p>
          <a:p>
            <a:pPr marL="342900" indent="-342900" algn="ctr"/>
            <a:r>
              <a:rPr lang="en-US" i="1" dirty="0">
                <a:solidFill>
                  <a:srgbClr val="FF0000"/>
                </a:solidFill>
                <a:latin typeface="Eras Demi ITC" pitchFamily="34" charset="0"/>
              </a:rPr>
              <a:t>TOTAL OVERHEAD LAST YEAR DIVIDED BY TOTAL PRODUCTIVE HOURS LAST YEAR</a:t>
            </a:r>
            <a:endParaRPr lang="en-US" dirty="0"/>
          </a:p>
          <a:p>
            <a:pPr marL="342900" indent="-342900">
              <a:buFont typeface="+mj-lt"/>
              <a:buAutoNum type="arabicPeriod"/>
            </a:pPr>
            <a:endParaRPr lang="en-US" dirty="0"/>
          </a:p>
        </p:txBody>
      </p:sp>
      <p:pic>
        <p:nvPicPr>
          <p:cNvPr id="4" name="Picture 3" descr="Logo, company name&#10;&#10;Description automatically generated">
            <a:extLst>
              <a:ext uri="{FF2B5EF4-FFF2-40B4-BE49-F238E27FC236}">
                <a16:creationId xmlns:a16="http://schemas.microsoft.com/office/drawing/2014/main" id="{8DCB0A1F-D931-4DD9-8CB3-9B9BB5D369FB}"/>
              </a:ext>
            </a:extLst>
          </p:cNvPr>
          <p:cNvPicPr>
            <a:picLocks noChangeAspect="1"/>
          </p:cNvPicPr>
          <p:nvPr/>
        </p:nvPicPr>
        <p:blipFill rotWithShape="1">
          <a:blip r:embed="rId2">
            <a:extLst>
              <a:ext uri="{28A0092B-C50C-407E-A947-70E740481C1C}">
                <a14:useLocalDpi xmlns:a14="http://schemas.microsoft.com/office/drawing/2010/main" val="0"/>
              </a:ext>
            </a:extLst>
          </a:blip>
          <a:srcRect l="11792" r="11226" b="-1"/>
          <a:stretch/>
        </p:blipFill>
        <p:spPr>
          <a:xfrm>
            <a:off x="7552267" y="246723"/>
            <a:ext cx="1333500" cy="1610251"/>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5905C2E-394F-4609-B920-4CC3C6688DEB}"/>
              </a:ext>
            </a:extLst>
          </p:cNvPr>
          <p:cNvSpPr txBox="1">
            <a:spLocks/>
          </p:cNvSpPr>
          <p:nvPr/>
        </p:nvSpPr>
        <p:spPr>
          <a:xfrm>
            <a:off x="163359" y="246723"/>
            <a:ext cx="7388908" cy="914400"/>
          </a:xfrm>
          <a:prstGeom prst="rect">
            <a:avLst/>
          </a:prstGeom>
        </p:spPr>
        <p:txBody>
          <a:bodyP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3200" dirty="0"/>
              <a:t>INPUT THE NUMBERS OR JUST DIVIDE IT OUT—BASED ON 2080 PRODUCTIVE HOURS</a:t>
            </a:r>
          </a:p>
        </p:txBody>
      </p:sp>
      <p:pic>
        <p:nvPicPr>
          <p:cNvPr id="9" name="Picture 8" descr="Logo, company name&#10;&#10;Description automatically generated">
            <a:extLst>
              <a:ext uri="{FF2B5EF4-FFF2-40B4-BE49-F238E27FC236}">
                <a16:creationId xmlns:a16="http://schemas.microsoft.com/office/drawing/2014/main" id="{4619A357-0734-45FA-88DD-2BEDAC729390}"/>
              </a:ext>
            </a:extLst>
          </p:cNvPr>
          <p:cNvPicPr>
            <a:picLocks noChangeAspect="1"/>
          </p:cNvPicPr>
          <p:nvPr/>
        </p:nvPicPr>
        <p:blipFill rotWithShape="1">
          <a:blip r:embed="rId2">
            <a:extLst>
              <a:ext uri="{28A0092B-C50C-407E-A947-70E740481C1C}">
                <a14:useLocalDpi xmlns:a14="http://schemas.microsoft.com/office/drawing/2010/main" val="0"/>
              </a:ext>
            </a:extLst>
          </a:blip>
          <a:srcRect l="11792" r="11226" b="-1"/>
          <a:stretch/>
        </p:blipFill>
        <p:spPr>
          <a:xfrm>
            <a:off x="7467600" y="246723"/>
            <a:ext cx="1333500" cy="1610251"/>
          </a:xfrm>
          <a:prstGeom prst="rect">
            <a:avLst/>
          </a:prstGeom>
        </p:spPr>
      </p:pic>
      <p:sp>
        <p:nvSpPr>
          <p:cNvPr id="6" name="TextBox 5">
            <a:extLst>
              <a:ext uri="{FF2B5EF4-FFF2-40B4-BE49-F238E27FC236}">
                <a16:creationId xmlns:a16="http://schemas.microsoft.com/office/drawing/2014/main" id="{D01F01F1-64E5-4A2B-B8E9-FA72AE39208C}"/>
              </a:ext>
            </a:extLst>
          </p:cNvPr>
          <p:cNvSpPr txBox="1"/>
          <p:nvPr/>
        </p:nvSpPr>
        <p:spPr>
          <a:xfrm>
            <a:off x="7552267" y="1951672"/>
            <a:ext cx="1295400" cy="1477328"/>
          </a:xfrm>
          <a:prstGeom prst="rect">
            <a:avLst/>
          </a:prstGeom>
          <a:noFill/>
          <a:ln>
            <a:solidFill>
              <a:schemeClr val="tx1"/>
            </a:solidFill>
            <a:extLst>
              <a:ext uri="{C807C97D-BFC1-408E-A445-0C87EB9F89A2}">
                <ask:lineSketchStyleProps xmlns:ask="http://schemas.microsoft.com/office/drawing/2018/sketchyshapes">
                  <ask:type>
                    <ask:lineSketchNone/>
                  </ask:type>
                </ask:lineSketchStyleProps>
              </a:ext>
            </a:extLst>
          </a:ln>
        </p:spPr>
        <p:txBody>
          <a:bodyPr wrap="square">
            <a:spAutoFit/>
          </a:bodyPr>
          <a:lstStyle/>
          <a:p>
            <a:r>
              <a:rPr lang="en-US" sz="1800" dirty="0">
                <a:latin typeface="Arial Narrow" panose="020B0606020202030204" pitchFamily="34" charset="0"/>
              </a:rPr>
              <a:t>The  national average of a small business is </a:t>
            </a:r>
            <a:r>
              <a:rPr lang="en-US" sz="1800" dirty="0" err="1">
                <a:latin typeface="Arial Narrow" panose="020B0606020202030204" pitchFamily="34" charset="0"/>
              </a:rPr>
              <a:t>aprox</a:t>
            </a:r>
            <a:r>
              <a:rPr lang="en-US" sz="1800" dirty="0">
                <a:latin typeface="Arial Narrow" panose="020B0606020202030204" pitchFamily="34" charset="0"/>
              </a:rPr>
              <a:t> $60/</a:t>
            </a:r>
            <a:r>
              <a:rPr lang="en-US" sz="1800" dirty="0" err="1">
                <a:latin typeface="Arial Narrow" panose="020B0606020202030204" pitchFamily="34" charset="0"/>
              </a:rPr>
              <a:t>hr</a:t>
            </a:r>
            <a:endParaRPr lang="en-US" dirty="0">
              <a:latin typeface="Arial Narrow" panose="020B0606020202030204" pitchFamily="34" charset="0"/>
            </a:endParaRPr>
          </a:p>
        </p:txBody>
      </p:sp>
      <p:sp>
        <p:nvSpPr>
          <p:cNvPr id="11" name="TextBox 10">
            <a:extLst>
              <a:ext uri="{FF2B5EF4-FFF2-40B4-BE49-F238E27FC236}">
                <a16:creationId xmlns:a16="http://schemas.microsoft.com/office/drawing/2014/main" id="{9DF731C8-0D04-48DC-A633-D91233B0B39F}"/>
              </a:ext>
            </a:extLst>
          </p:cNvPr>
          <p:cNvSpPr txBox="1"/>
          <p:nvPr/>
        </p:nvSpPr>
        <p:spPr>
          <a:xfrm>
            <a:off x="7401152" y="3739430"/>
            <a:ext cx="1675115" cy="2862322"/>
          </a:xfrm>
          <a:prstGeom prst="rect">
            <a:avLst/>
          </a:prstGeom>
          <a:noFill/>
        </p:spPr>
        <p:txBody>
          <a:bodyPr wrap="square">
            <a:spAutoFit/>
          </a:bodyPr>
          <a:lstStyle/>
          <a:p>
            <a:r>
              <a:rPr lang="en-US" sz="1200" b="0" i="0" dirty="0">
                <a:solidFill>
                  <a:srgbClr val="202124"/>
                </a:solidFill>
                <a:effectLst/>
                <a:latin typeface="Roboto" panose="02000000000000000000" pitchFamily="2" charset="0"/>
              </a:rPr>
              <a:t>Items that appear on your balance sheet—like many income tax </a:t>
            </a:r>
            <a:r>
              <a:rPr lang="en-US" sz="1200" b="1" i="0" dirty="0">
                <a:solidFill>
                  <a:srgbClr val="202124"/>
                </a:solidFill>
                <a:effectLst/>
                <a:latin typeface="Roboto" panose="02000000000000000000" pitchFamily="2" charset="0"/>
              </a:rPr>
              <a:t>payments</a:t>
            </a:r>
            <a:r>
              <a:rPr lang="en-US" sz="1200" b="0" i="0" dirty="0">
                <a:solidFill>
                  <a:srgbClr val="202124"/>
                </a:solidFill>
                <a:effectLst/>
                <a:latin typeface="Roboto" panose="02000000000000000000" pitchFamily="2" charset="0"/>
              </a:rPr>
              <a:t>, owner's draws, </a:t>
            </a:r>
            <a:r>
              <a:rPr lang="en-US" sz="1200" b="1" i="0" dirty="0">
                <a:solidFill>
                  <a:srgbClr val="202124"/>
                </a:solidFill>
                <a:effectLst/>
                <a:latin typeface="Roboto" panose="02000000000000000000" pitchFamily="2" charset="0"/>
              </a:rPr>
              <a:t>loan payments</a:t>
            </a:r>
            <a:r>
              <a:rPr lang="en-US" sz="1200" b="0" i="0" dirty="0">
                <a:solidFill>
                  <a:srgbClr val="202124"/>
                </a:solidFill>
                <a:effectLst/>
                <a:latin typeface="Roboto" panose="02000000000000000000" pitchFamily="2" charset="0"/>
              </a:rPr>
              <a:t>, and dividends—are not technically included in </a:t>
            </a:r>
            <a:r>
              <a:rPr lang="en-US" sz="1200" b="1" i="0" dirty="0">
                <a:solidFill>
                  <a:srgbClr val="202124"/>
                </a:solidFill>
                <a:effectLst/>
                <a:latin typeface="Roboto" panose="02000000000000000000" pitchFamily="2" charset="0"/>
              </a:rPr>
              <a:t>overhead</a:t>
            </a:r>
            <a:r>
              <a:rPr lang="en-US" sz="1200" b="0" i="0" dirty="0">
                <a:solidFill>
                  <a:srgbClr val="202124"/>
                </a:solidFill>
                <a:effectLst/>
                <a:latin typeface="Roboto" panose="02000000000000000000" pitchFamily="2" charset="0"/>
              </a:rPr>
              <a:t> expenses—BUT WE NEED TO KNOW THESE EXPENSES IN ORDER TO GET TO WHAT WE NEED TO MAKE PER HOUR</a:t>
            </a:r>
            <a:endParaRPr lang="en-US" sz="1200" dirty="0"/>
          </a:p>
        </p:txBody>
      </p:sp>
      <p:graphicFrame>
        <p:nvGraphicFramePr>
          <p:cNvPr id="2" name="Table 1">
            <a:extLst>
              <a:ext uri="{FF2B5EF4-FFF2-40B4-BE49-F238E27FC236}">
                <a16:creationId xmlns:a16="http://schemas.microsoft.com/office/drawing/2014/main" id="{A08BEBC1-D43B-4AD9-95B0-CE1CBFB6D7D2}"/>
              </a:ext>
            </a:extLst>
          </p:cNvPr>
          <p:cNvGraphicFramePr>
            <a:graphicFrameLocks noGrp="1"/>
          </p:cNvGraphicFramePr>
          <p:nvPr>
            <p:extLst>
              <p:ext uri="{D42A27DB-BD31-4B8C-83A1-F6EECF244321}">
                <p14:modId xmlns:p14="http://schemas.microsoft.com/office/powerpoint/2010/main" val="2572676975"/>
              </p:ext>
            </p:extLst>
          </p:nvPr>
        </p:nvGraphicFramePr>
        <p:xfrm>
          <a:off x="270933" y="1242295"/>
          <a:ext cx="6968066" cy="5158501"/>
        </p:xfrm>
        <a:graphic>
          <a:graphicData uri="http://schemas.openxmlformats.org/drawingml/2006/table">
            <a:tbl>
              <a:tblPr>
                <a:tableStyleId>{5C22544A-7EE6-4342-B048-85BDC9FD1C3A}</a:tableStyleId>
              </a:tblPr>
              <a:tblGrid>
                <a:gridCol w="1928249">
                  <a:extLst>
                    <a:ext uri="{9D8B030D-6E8A-4147-A177-3AD203B41FA5}">
                      <a16:colId xmlns:a16="http://schemas.microsoft.com/office/drawing/2014/main" val="3550256480"/>
                    </a:ext>
                  </a:extLst>
                </a:gridCol>
                <a:gridCol w="1700815">
                  <a:extLst>
                    <a:ext uri="{9D8B030D-6E8A-4147-A177-3AD203B41FA5}">
                      <a16:colId xmlns:a16="http://schemas.microsoft.com/office/drawing/2014/main" val="4166047068"/>
                    </a:ext>
                  </a:extLst>
                </a:gridCol>
                <a:gridCol w="1648076">
                  <a:extLst>
                    <a:ext uri="{9D8B030D-6E8A-4147-A177-3AD203B41FA5}">
                      <a16:colId xmlns:a16="http://schemas.microsoft.com/office/drawing/2014/main" val="3464653025"/>
                    </a:ext>
                  </a:extLst>
                </a:gridCol>
                <a:gridCol w="1690926">
                  <a:extLst>
                    <a:ext uri="{9D8B030D-6E8A-4147-A177-3AD203B41FA5}">
                      <a16:colId xmlns:a16="http://schemas.microsoft.com/office/drawing/2014/main" val="1917334516"/>
                    </a:ext>
                  </a:extLst>
                </a:gridCol>
              </a:tblGrid>
              <a:tr h="217917">
                <a:tc>
                  <a:txBody>
                    <a:bodyPr/>
                    <a:lstStyle/>
                    <a:p>
                      <a:pPr algn="l" fontAlgn="b"/>
                      <a:r>
                        <a:rPr lang="en-US" sz="1100" u="none" strike="noStrike">
                          <a:effectLst/>
                        </a:rPr>
                        <a:t>OVERHEAD EXPENSE</a:t>
                      </a:r>
                      <a:endParaRPr lang="en-US" sz="1100" b="0" i="0" u="none" strike="noStrike">
                        <a:solidFill>
                          <a:srgbClr val="000000"/>
                        </a:solidFill>
                        <a:effectLst/>
                        <a:latin typeface="Calibri" panose="020F0502020204030204" pitchFamily="34" charset="0"/>
                      </a:endParaRPr>
                    </a:p>
                  </a:txBody>
                  <a:tcPr marL="7353" marR="7353" marT="7353" marB="0" anchor="b"/>
                </a:tc>
                <a:tc>
                  <a:txBody>
                    <a:bodyPr/>
                    <a:lstStyle/>
                    <a:p>
                      <a:pPr algn="l" fontAlgn="b"/>
                      <a:r>
                        <a:rPr lang="en-US" sz="1100" u="none" strike="noStrike">
                          <a:effectLst/>
                        </a:rPr>
                        <a:t>YEARLY TOTAL 2020</a:t>
                      </a:r>
                      <a:endParaRPr lang="en-US" sz="1100" b="0" i="0" u="none" strike="noStrike">
                        <a:solidFill>
                          <a:srgbClr val="000000"/>
                        </a:solidFill>
                        <a:effectLst/>
                        <a:latin typeface="Calibri" panose="020F0502020204030204" pitchFamily="34" charset="0"/>
                      </a:endParaRPr>
                    </a:p>
                  </a:txBody>
                  <a:tcPr marL="7353" marR="7353" marT="7353" marB="0" anchor="b"/>
                </a:tc>
                <a:tc>
                  <a:txBody>
                    <a:bodyPr/>
                    <a:lstStyle/>
                    <a:p>
                      <a:pPr algn="l" fontAlgn="b"/>
                      <a:r>
                        <a:rPr lang="en-US" sz="1100" u="none" strike="noStrike">
                          <a:effectLst/>
                        </a:rPr>
                        <a:t>YEARLY TOTAL 2019</a:t>
                      </a:r>
                      <a:endParaRPr lang="en-US" sz="1100" b="0" i="0" u="none" strike="noStrike">
                        <a:solidFill>
                          <a:srgbClr val="000000"/>
                        </a:solidFill>
                        <a:effectLst/>
                        <a:latin typeface="Calibri" panose="020F0502020204030204" pitchFamily="34" charset="0"/>
                      </a:endParaRPr>
                    </a:p>
                  </a:txBody>
                  <a:tcPr marL="7353" marR="7353" marT="7353" marB="0" anchor="b"/>
                </a:tc>
                <a:tc>
                  <a:txBody>
                    <a:bodyPr/>
                    <a:lstStyle/>
                    <a:p>
                      <a:pPr algn="l" fontAlgn="b"/>
                      <a:r>
                        <a:rPr lang="en-US" sz="1100" u="none" strike="noStrike">
                          <a:effectLst/>
                        </a:rPr>
                        <a:t>AVERAGE OF 2 YEARS</a:t>
                      </a:r>
                      <a:endParaRPr lang="en-US" sz="1100" b="0" i="0" u="none" strike="noStrike">
                        <a:solidFill>
                          <a:srgbClr val="000000"/>
                        </a:solidFill>
                        <a:effectLst/>
                        <a:latin typeface="Calibri" panose="020F0502020204030204" pitchFamily="34" charset="0"/>
                      </a:endParaRPr>
                    </a:p>
                  </a:txBody>
                  <a:tcPr marL="7353" marR="7353" marT="7353" marB="0" anchor="b"/>
                </a:tc>
                <a:extLst>
                  <a:ext uri="{0D108BD9-81ED-4DB2-BD59-A6C34878D82A}">
                    <a16:rowId xmlns:a16="http://schemas.microsoft.com/office/drawing/2014/main" val="2557867318"/>
                  </a:ext>
                </a:extLst>
              </a:tr>
              <a:tr h="174332">
                <a:tc>
                  <a:txBody>
                    <a:bodyPr/>
                    <a:lstStyle/>
                    <a:p>
                      <a:pPr algn="l" fontAlgn="b"/>
                      <a:endParaRPr lang="en-US" sz="800" b="0" i="0" u="none" strike="noStrike">
                        <a:solidFill>
                          <a:srgbClr val="000000"/>
                        </a:solidFill>
                        <a:effectLst/>
                        <a:latin typeface="Calibri" panose="020F0502020204030204" pitchFamily="34" charset="0"/>
                      </a:endParaRPr>
                    </a:p>
                  </a:txBody>
                  <a:tcPr marL="7353" marR="7353" marT="7353"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53" marR="7353" marT="7353"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53" marR="7353" marT="7353"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53" marR="7353" marT="7353" marB="0" anchor="b"/>
                </a:tc>
                <a:extLst>
                  <a:ext uri="{0D108BD9-81ED-4DB2-BD59-A6C34878D82A}">
                    <a16:rowId xmlns:a16="http://schemas.microsoft.com/office/drawing/2014/main" val="931443844"/>
                  </a:ext>
                </a:extLst>
              </a:tr>
              <a:tr h="315542">
                <a:tc>
                  <a:txBody>
                    <a:bodyPr/>
                    <a:lstStyle/>
                    <a:p>
                      <a:pPr algn="l" fontAlgn="b"/>
                      <a:r>
                        <a:rPr lang="en-US" sz="900" u="none" strike="noStrike">
                          <a:effectLst/>
                        </a:rPr>
                        <a:t>ADVERTISING</a:t>
                      </a:r>
                      <a:endParaRPr lang="en-US" sz="900" b="0" i="0" u="none" strike="noStrike">
                        <a:solidFill>
                          <a:srgbClr val="000000"/>
                        </a:solidFill>
                        <a:effectLst/>
                        <a:latin typeface="Calibri" panose="020F0502020204030204" pitchFamily="34" charset="0"/>
                      </a:endParaRPr>
                    </a:p>
                  </a:txBody>
                  <a:tcPr marL="7353" marR="7353" marT="7353" marB="0" anchor="b"/>
                </a:tc>
                <a:tc>
                  <a:txBody>
                    <a:bodyPr/>
                    <a:lstStyle/>
                    <a:p>
                      <a:pPr algn="l" fontAlgn="b"/>
                      <a:r>
                        <a:rPr lang="en-US" sz="800" u="none" strike="noStrike">
                          <a:effectLst/>
                        </a:rPr>
                        <a:t> $                                39,217.60 </a:t>
                      </a:r>
                      <a:endParaRPr lang="en-US" sz="800" b="0" i="0" u="none" strike="noStrike">
                        <a:solidFill>
                          <a:srgbClr val="000000"/>
                        </a:solidFill>
                        <a:effectLst/>
                        <a:latin typeface="Calibri" panose="020F0502020204030204" pitchFamily="34" charset="0"/>
                      </a:endParaRPr>
                    </a:p>
                  </a:txBody>
                  <a:tcPr marL="7353" marR="7353" marT="7353" marB="0" anchor="b"/>
                </a:tc>
                <a:tc>
                  <a:txBody>
                    <a:bodyPr/>
                    <a:lstStyle/>
                    <a:p>
                      <a:pPr algn="l" fontAlgn="b"/>
                      <a:r>
                        <a:rPr lang="en-US" sz="800" u="none" strike="noStrike">
                          <a:effectLst/>
                        </a:rPr>
                        <a:t> $                                3,405.32 </a:t>
                      </a:r>
                      <a:endParaRPr lang="en-US" sz="800" b="0" i="0" u="none" strike="noStrike">
                        <a:solidFill>
                          <a:srgbClr val="000000"/>
                        </a:solidFill>
                        <a:effectLst/>
                        <a:latin typeface="Calibri" panose="020F0502020204030204" pitchFamily="34" charset="0"/>
                      </a:endParaRPr>
                    </a:p>
                  </a:txBody>
                  <a:tcPr marL="7353" marR="7353" marT="7353" marB="0" anchor="b"/>
                </a:tc>
                <a:tc>
                  <a:txBody>
                    <a:bodyPr/>
                    <a:lstStyle/>
                    <a:p>
                      <a:pPr algn="l" fontAlgn="b"/>
                      <a:r>
                        <a:rPr lang="en-US" sz="800" u="none" strike="noStrike">
                          <a:effectLst/>
                        </a:rPr>
                        <a:t> $                                35,812.28 </a:t>
                      </a:r>
                      <a:endParaRPr lang="en-US" sz="800" b="0" i="0" u="none" strike="noStrike">
                        <a:solidFill>
                          <a:srgbClr val="000000"/>
                        </a:solidFill>
                        <a:effectLst/>
                        <a:latin typeface="Calibri" panose="020F0502020204030204" pitchFamily="34" charset="0"/>
                      </a:endParaRPr>
                    </a:p>
                  </a:txBody>
                  <a:tcPr marL="7353" marR="7353" marT="7353" marB="0" anchor="b"/>
                </a:tc>
                <a:extLst>
                  <a:ext uri="{0D108BD9-81ED-4DB2-BD59-A6C34878D82A}">
                    <a16:rowId xmlns:a16="http://schemas.microsoft.com/office/drawing/2014/main" val="1876725179"/>
                  </a:ext>
                </a:extLst>
              </a:tr>
              <a:tr h="315542">
                <a:tc>
                  <a:txBody>
                    <a:bodyPr/>
                    <a:lstStyle/>
                    <a:p>
                      <a:pPr algn="l" fontAlgn="b"/>
                      <a:r>
                        <a:rPr lang="en-US" sz="800" u="none" strike="noStrike">
                          <a:effectLst/>
                        </a:rPr>
                        <a:t>INSURANCE</a:t>
                      </a:r>
                      <a:endParaRPr lang="en-US" sz="800" b="0" i="0" u="none" strike="noStrike">
                        <a:solidFill>
                          <a:srgbClr val="000000"/>
                        </a:solidFill>
                        <a:effectLst/>
                        <a:latin typeface="Calibri" panose="020F0502020204030204" pitchFamily="34" charset="0"/>
                      </a:endParaRPr>
                    </a:p>
                  </a:txBody>
                  <a:tcPr marL="7353" marR="7353" marT="7353" marB="0" anchor="b"/>
                </a:tc>
                <a:tc>
                  <a:txBody>
                    <a:bodyPr/>
                    <a:lstStyle/>
                    <a:p>
                      <a:pPr algn="l" fontAlgn="b"/>
                      <a:r>
                        <a:rPr lang="en-US" sz="800" u="none" strike="noStrike">
                          <a:effectLst/>
                        </a:rPr>
                        <a:t> $                                14,763.84 </a:t>
                      </a:r>
                      <a:endParaRPr lang="en-US" sz="800" b="0" i="0" u="none" strike="noStrike">
                        <a:solidFill>
                          <a:srgbClr val="000000"/>
                        </a:solidFill>
                        <a:effectLst/>
                        <a:latin typeface="Calibri" panose="020F0502020204030204" pitchFamily="34" charset="0"/>
                      </a:endParaRPr>
                    </a:p>
                  </a:txBody>
                  <a:tcPr marL="7353" marR="7353" marT="7353" marB="0" anchor="b"/>
                </a:tc>
                <a:tc>
                  <a:txBody>
                    <a:bodyPr/>
                    <a:lstStyle/>
                    <a:p>
                      <a:pPr algn="l" fontAlgn="b"/>
                      <a:r>
                        <a:rPr lang="en-US" sz="800" u="none" strike="noStrike">
                          <a:effectLst/>
                        </a:rPr>
                        <a:t> $                              23,205.70 </a:t>
                      </a:r>
                      <a:endParaRPr lang="en-US" sz="800" b="0" i="0" u="none" strike="noStrike">
                        <a:solidFill>
                          <a:srgbClr val="000000"/>
                        </a:solidFill>
                        <a:effectLst/>
                        <a:latin typeface="Calibri" panose="020F0502020204030204" pitchFamily="34" charset="0"/>
                      </a:endParaRPr>
                    </a:p>
                  </a:txBody>
                  <a:tcPr marL="7353" marR="7353" marT="7353" marB="0" anchor="b"/>
                </a:tc>
                <a:tc>
                  <a:txBody>
                    <a:bodyPr/>
                    <a:lstStyle/>
                    <a:p>
                      <a:pPr algn="l" fontAlgn="b"/>
                      <a:r>
                        <a:rPr lang="en-US" sz="800" u="none" strike="noStrike">
                          <a:effectLst/>
                        </a:rPr>
                        <a:t> $                                (8,441.86)</a:t>
                      </a:r>
                      <a:endParaRPr lang="en-US" sz="800" b="0" i="0" u="none" strike="noStrike">
                        <a:solidFill>
                          <a:srgbClr val="000000"/>
                        </a:solidFill>
                        <a:effectLst/>
                        <a:latin typeface="Calibri" panose="020F0502020204030204" pitchFamily="34" charset="0"/>
                      </a:endParaRPr>
                    </a:p>
                  </a:txBody>
                  <a:tcPr marL="7353" marR="7353" marT="7353" marB="0" anchor="b"/>
                </a:tc>
                <a:extLst>
                  <a:ext uri="{0D108BD9-81ED-4DB2-BD59-A6C34878D82A}">
                    <a16:rowId xmlns:a16="http://schemas.microsoft.com/office/drawing/2014/main" val="3911017607"/>
                  </a:ext>
                </a:extLst>
              </a:tr>
              <a:tr h="315542">
                <a:tc>
                  <a:txBody>
                    <a:bodyPr/>
                    <a:lstStyle/>
                    <a:p>
                      <a:pPr algn="l" fontAlgn="b"/>
                      <a:r>
                        <a:rPr lang="en-US" sz="800" u="none" strike="noStrike">
                          <a:effectLst/>
                        </a:rPr>
                        <a:t>INTEREST.LOANS.OTHER</a:t>
                      </a:r>
                      <a:endParaRPr lang="en-US" sz="800" b="0" i="0" u="none" strike="noStrike">
                        <a:solidFill>
                          <a:srgbClr val="000000"/>
                        </a:solidFill>
                        <a:effectLst/>
                        <a:latin typeface="Calibri" panose="020F0502020204030204" pitchFamily="34" charset="0"/>
                      </a:endParaRPr>
                    </a:p>
                  </a:txBody>
                  <a:tcPr marL="7353" marR="7353" marT="7353" marB="0" anchor="b"/>
                </a:tc>
                <a:tc>
                  <a:txBody>
                    <a:bodyPr/>
                    <a:lstStyle/>
                    <a:p>
                      <a:pPr algn="l" fontAlgn="b"/>
                      <a:r>
                        <a:rPr lang="en-US" sz="800" u="none" strike="noStrike">
                          <a:effectLst/>
                        </a:rPr>
                        <a:t> $                              138,300.00 </a:t>
                      </a:r>
                      <a:endParaRPr lang="en-US" sz="800" b="0" i="0" u="none" strike="noStrike">
                        <a:solidFill>
                          <a:srgbClr val="000000"/>
                        </a:solidFill>
                        <a:effectLst/>
                        <a:latin typeface="Calibri" panose="020F0502020204030204" pitchFamily="34" charset="0"/>
                      </a:endParaRPr>
                    </a:p>
                  </a:txBody>
                  <a:tcPr marL="7353" marR="7353" marT="7353" marB="0" anchor="b"/>
                </a:tc>
                <a:tc>
                  <a:txBody>
                    <a:bodyPr/>
                    <a:lstStyle/>
                    <a:p>
                      <a:pPr algn="l" fontAlgn="b"/>
                      <a:r>
                        <a:rPr lang="en-US" sz="800" u="none" strike="noStrike">
                          <a:effectLst/>
                        </a:rPr>
                        <a:t> $                            138,300.00 </a:t>
                      </a:r>
                      <a:endParaRPr lang="en-US" sz="800" b="0" i="0" u="none" strike="noStrike">
                        <a:solidFill>
                          <a:srgbClr val="000000"/>
                        </a:solidFill>
                        <a:effectLst/>
                        <a:latin typeface="Calibri" panose="020F0502020204030204" pitchFamily="34" charset="0"/>
                      </a:endParaRPr>
                    </a:p>
                  </a:txBody>
                  <a:tcPr marL="7353" marR="7353" marT="7353" marB="0" anchor="b"/>
                </a:tc>
                <a:tc>
                  <a:txBody>
                    <a:bodyPr/>
                    <a:lstStyle/>
                    <a:p>
                      <a:pPr algn="l" fontAlgn="b"/>
                      <a:r>
                        <a:rPr lang="en-US" sz="800" u="none" strike="noStrike">
                          <a:effectLst/>
                        </a:rPr>
                        <a:t> $                                               -   </a:t>
                      </a:r>
                      <a:endParaRPr lang="en-US" sz="800" b="0" i="0" u="none" strike="noStrike">
                        <a:solidFill>
                          <a:srgbClr val="000000"/>
                        </a:solidFill>
                        <a:effectLst/>
                        <a:latin typeface="Calibri" panose="020F0502020204030204" pitchFamily="34" charset="0"/>
                      </a:endParaRPr>
                    </a:p>
                  </a:txBody>
                  <a:tcPr marL="7353" marR="7353" marT="7353" marB="0" anchor="b"/>
                </a:tc>
                <a:extLst>
                  <a:ext uri="{0D108BD9-81ED-4DB2-BD59-A6C34878D82A}">
                    <a16:rowId xmlns:a16="http://schemas.microsoft.com/office/drawing/2014/main" val="3486190858"/>
                  </a:ext>
                </a:extLst>
              </a:tr>
              <a:tr h="315542">
                <a:tc>
                  <a:txBody>
                    <a:bodyPr/>
                    <a:lstStyle/>
                    <a:p>
                      <a:pPr algn="l" fontAlgn="b"/>
                      <a:r>
                        <a:rPr lang="en-US" sz="800" u="none" strike="noStrike">
                          <a:effectLst/>
                        </a:rPr>
                        <a:t>PROFFESIONAL FEES</a:t>
                      </a:r>
                      <a:endParaRPr lang="en-US" sz="800" b="0" i="0" u="none" strike="noStrike">
                        <a:solidFill>
                          <a:srgbClr val="000000"/>
                        </a:solidFill>
                        <a:effectLst/>
                        <a:latin typeface="Calibri" panose="020F0502020204030204" pitchFamily="34" charset="0"/>
                      </a:endParaRPr>
                    </a:p>
                  </a:txBody>
                  <a:tcPr marL="7353" marR="7353" marT="7353" marB="0" anchor="b"/>
                </a:tc>
                <a:tc>
                  <a:txBody>
                    <a:bodyPr/>
                    <a:lstStyle/>
                    <a:p>
                      <a:pPr algn="l" fontAlgn="b"/>
                      <a:r>
                        <a:rPr lang="en-US" sz="800" u="none" strike="noStrike">
                          <a:effectLst/>
                        </a:rPr>
                        <a:t> $                                  8,710.00 </a:t>
                      </a:r>
                      <a:endParaRPr lang="en-US" sz="800" b="0" i="0" u="none" strike="noStrike">
                        <a:solidFill>
                          <a:srgbClr val="000000"/>
                        </a:solidFill>
                        <a:effectLst/>
                        <a:latin typeface="Calibri" panose="020F0502020204030204" pitchFamily="34" charset="0"/>
                      </a:endParaRPr>
                    </a:p>
                  </a:txBody>
                  <a:tcPr marL="7353" marR="7353" marT="7353" marB="0" anchor="b"/>
                </a:tc>
                <a:tc>
                  <a:txBody>
                    <a:bodyPr/>
                    <a:lstStyle/>
                    <a:p>
                      <a:pPr algn="l" fontAlgn="b"/>
                      <a:r>
                        <a:rPr lang="en-US" sz="800" u="none" strike="noStrike">
                          <a:effectLst/>
                        </a:rPr>
                        <a:t> $                                6,200.00 </a:t>
                      </a:r>
                      <a:endParaRPr lang="en-US" sz="800" b="0" i="0" u="none" strike="noStrike">
                        <a:solidFill>
                          <a:srgbClr val="000000"/>
                        </a:solidFill>
                        <a:effectLst/>
                        <a:latin typeface="Calibri" panose="020F0502020204030204" pitchFamily="34" charset="0"/>
                      </a:endParaRPr>
                    </a:p>
                  </a:txBody>
                  <a:tcPr marL="7353" marR="7353" marT="7353" marB="0" anchor="b"/>
                </a:tc>
                <a:tc>
                  <a:txBody>
                    <a:bodyPr/>
                    <a:lstStyle/>
                    <a:p>
                      <a:pPr algn="l" fontAlgn="b"/>
                      <a:r>
                        <a:rPr lang="en-US" sz="800" u="none" strike="noStrike">
                          <a:effectLst/>
                        </a:rPr>
                        <a:t> $                                  2,510.00 </a:t>
                      </a:r>
                      <a:endParaRPr lang="en-US" sz="800" b="0" i="0" u="none" strike="noStrike">
                        <a:solidFill>
                          <a:srgbClr val="000000"/>
                        </a:solidFill>
                        <a:effectLst/>
                        <a:latin typeface="Calibri" panose="020F0502020204030204" pitchFamily="34" charset="0"/>
                      </a:endParaRPr>
                    </a:p>
                  </a:txBody>
                  <a:tcPr marL="7353" marR="7353" marT="7353" marB="0" anchor="b"/>
                </a:tc>
                <a:extLst>
                  <a:ext uri="{0D108BD9-81ED-4DB2-BD59-A6C34878D82A}">
                    <a16:rowId xmlns:a16="http://schemas.microsoft.com/office/drawing/2014/main" val="3161737800"/>
                  </a:ext>
                </a:extLst>
              </a:tr>
              <a:tr h="315542">
                <a:tc>
                  <a:txBody>
                    <a:bodyPr/>
                    <a:lstStyle/>
                    <a:p>
                      <a:pPr algn="l" fontAlgn="b"/>
                      <a:r>
                        <a:rPr lang="en-US" sz="800" u="none" strike="noStrike">
                          <a:effectLst/>
                        </a:rPr>
                        <a:t>OFFICE SUPPLIES</a:t>
                      </a:r>
                      <a:endParaRPr lang="en-US" sz="800" b="0" i="0" u="none" strike="noStrike">
                        <a:solidFill>
                          <a:srgbClr val="000000"/>
                        </a:solidFill>
                        <a:effectLst/>
                        <a:latin typeface="Calibri" panose="020F0502020204030204" pitchFamily="34" charset="0"/>
                      </a:endParaRPr>
                    </a:p>
                  </a:txBody>
                  <a:tcPr marL="7353" marR="7353" marT="7353" marB="0" anchor="b"/>
                </a:tc>
                <a:tc>
                  <a:txBody>
                    <a:bodyPr/>
                    <a:lstStyle/>
                    <a:p>
                      <a:pPr algn="l" fontAlgn="b"/>
                      <a:r>
                        <a:rPr lang="en-US" sz="800" u="none" strike="noStrike">
                          <a:effectLst/>
                        </a:rPr>
                        <a:t> $                                  9,890.77 </a:t>
                      </a:r>
                      <a:endParaRPr lang="en-US" sz="800" b="0" i="0" u="none" strike="noStrike">
                        <a:solidFill>
                          <a:srgbClr val="000000"/>
                        </a:solidFill>
                        <a:effectLst/>
                        <a:latin typeface="Calibri" panose="020F0502020204030204" pitchFamily="34" charset="0"/>
                      </a:endParaRPr>
                    </a:p>
                  </a:txBody>
                  <a:tcPr marL="7353" marR="7353" marT="7353" marB="0" anchor="b"/>
                </a:tc>
                <a:tc>
                  <a:txBody>
                    <a:bodyPr/>
                    <a:lstStyle/>
                    <a:p>
                      <a:pPr algn="l" fontAlgn="b"/>
                      <a:r>
                        <a:rPr lang="en-US" sz="800" u="none" strike="noStrike">
                          <a:effectLst/>
                        </a:rPr>
                        <a:t> $                                2,610.81 </a:t>
                      </a:r>
                      <a:endParaRPr lang="en-US" sz="800" b="0" i="0" u="none" strike="noStrike">
                        <a:solidFill>
                          <a:srgbClr val="000000"/>
                        </a:solidFill>
                        <a:effectLst/>
                        <a:latin typeface="Calibri" panose="020F0502020204030204" pitchFamily="34" charset="0"/>
                      </a:endParaRPr>
                    </a:p>
                  </a:txBody>
                  <a:tcPr marL="7353" marR="7353" marT="7353" marB="0" anchor="b"/>
                </a:tc>
                <a:tc>
                  <a:txBody>
                    <a:bodyPr/>
                    <a:lstStyle/>
                    <a:p>
                      <a:pPr algn="l" fontAlgn="b"/>
                      <a:r>
                        <a:rPr lang="en-US" sz="800" u="none" strike="noStrike">
                          <a:effectLst/>
                        </a:rPr>
                        <a:t> $                                  7,279.96 </a:t>
                      </a:r>
                      <a:endParaRPr lang="en-US" sz="800" b="0" i="0" u="none" strike="noStrike">
                        <a:solidFill>
                          <a:srgbClr val="000000"/>
                        </a:solidFill>
                        <a:effectLst/>
                        <a:latin typeface="Calibri" panose="020F0502020204030204" pitchFamily="34" charset="0"/>
                      </a:endParaRPr>
                    </a:p>
                  </a:txBody>
                  <a:tcPr marL="7353" marR="7353" marT="7353" marB="0" anchor="b"/>
                </a:tc>
                <a:extLst>
                  <a:ext uri="{0D108BD9-81ED-4DB2-BD59-A6C34878D82A}">
                    <a16:rowId xmlns:a16="http://schemas.microsoft.com/office/drawing/2014/main" val="3929628560"/>
                  </a:ext>
                </a:extLst>
              </a:tr>
              <a:tr h="315542">
                <a:tc>
                  <a:txBody>
                    <a:bodyPr/>
                    <a:lstStyle/>
                    <a:p>
                      <a:pPr algn="l" fontAlgn="b"/>
                      <a:r>
                        <a:rPr lang="en-US" sz="800" u="none" strike="noStrike">
                          <a:effectLst/>
                        </a:rPr>
                        <a:t>OTHER SUPPLIES</a:t>
                      </a:r>
                      <a:endParaRPr lang="en-US" sz="800" b="0" i="0" u="none" strike="noStrike">
                        <a:solidFill>
                          <a:srgbClr val="000000"/>
                        </a:solidFill>
                        <a:effectLst/>
                        <a:latin typeface="Calibri" panose="020F0502020204030204" pitchFamily="34" charset="0"/>
                      </a:endParaRPr>
                    </a:p>
                  </a:txBody>
                  <a:tcPr marL="7353" marR="7353" marT="7353" marB="0" anchor="b"/>
                </a:tc>
                <a:tc>
                  <a:txBody>
                    <a:bodyPr/>
                    <a:lstStyle/>
                    <a:p>
                      <a:pPr algn="l" fontAlgn="b"/>
                      <a:r>
                        <a:rPr lang="en-US" sz="800" u="none" strike="noStrike">
                          <a:effectLst/>
                        </a:rPr>
                        <a:t> $                                  3,239.33 </a:t>
                      </a:r>
                      <a:endParaRPr lang="en-US" sz="800" b="0" i="0" u="none" strike="noStrike">
                        <a:solidFill>
                          <a:srgbClr val="000000"/>
                        </a:solidFill>
                        <a:effectLst/>
                        <a:latin typeface="Calibri" panose="020F0502020204030204" pitchFamily="34" charset="0"/>
                      </a:endParaRPr>
                    </a:p>
                  </a:txBody>
                  <a:tcPr marL="7353" marR="7353" marT="7353" marB="0" anchor="b"/>
                </a:tc>
                <a:tc>
                  <a:txBody>
                    <a:bodyPr/>
                    <a:lstStyle/>
                    <a:p>
                      <a:pPr algn="l" fontAlgn="b"/>
                      <a:r>
                        <a:rPr lang="en-US" sz="800" u="none" strike="noStrike">
                          <a:effectLst/>
                        </a:rPr>
                        <a:t> $                                    695.28 </a:t>
                      </a:r>
                      <a:endParaRPr lang="en-US" sz="800" b="0" i="0" u="none" strike="noStrike">
                        <a:solidFill>
                          <a:srgbClr val="000000"/>
                        </a:solidFill>
                        <a:effectLst/>
                        <a:latin typeface="Calibri" panose="020F0502020204030204" pitchFamily="34" charset="0"/>
                      </a:endParaRPr>
                    </a:p>
                  </a:txBody>
                  <a:tcPr marL="7353" marR="7353" marT="7353" marB="0" anchor="b"/>
                </a:tc>
                <a:tc>
                  <a:txBody>
                    <a:bodyPr/>
                    <a:lstStyle/>
                    <a:p>
                      <a:pPr algn="l" fontAlgn="b"/>
                      <a:r>
                        <a:rPr lang="en-US" sz="800" u="none" strike="noStrike">
                          <a:effectLst/>
                        </a:rPr>
                        <a:t> $                                  2,544.05 </a:t>
                      </a:r>
                      <a:endParaRPr lang="en-US" sz="800" b="0" i="0" u="none" strike="noStrike">
                        <a:solidFill>
                          <a:srgbClr val="000000"/>
                        </a:solidFill>
                        <a:effectLst/>
                        <a:latin typeface="Calibri" panose="020F0502020204030204" pitchFamily="34" charset="0"/>
                      </a:endParaRPr>
                    </a:p>
                  </a:txBody>
                  <a:tcPr marL="7353" marR="7353" marT="7353" marB="0" anchor="b"/>
                </a:tc>
                <a:extLst>
                  <a:ext uri="{0D108BD9-81ED-4DB2-BD59-A6C34878D82A}">
                    <a16:rowId xmlns:a16="http://schemas.microsoft.com/office/drawing/2014/main" val="1900145679"/>
                  </a:ext>
                </a:extLst>
              </a:tr>
              <a:tr h="315542">
                <a:tc>
                  <a:txBody>
                    <a:bodyPr/>
                    <a:lstStyle/>
                    <a:p>
                      <a:pPr algn="l" fontAlgn="b"/>
                      <a:r>
                        <a:rPr lang="en-US" sz="800" u="none" strike="noStrike">
                          <a:effectLst/>
                        </a:rPr>
                        <a:t>TAXES.PROPERTY</a:t>
                      </a:r>
                      <a:endParaRPr lang="en-US" sz="800" b="0" i="0" u="none" strike="noStrike">
                        <a:solidFill>
                          <a:srgbClr val="000000"/>
                        </a:solidFill>
                        <a:effectLst/>
                        <a:latin typeface="Calibri" panose="020F0502020204030204" pitchFamily="34" charset="0"/>
                      </a:endParaRPr>
                    </a:p>
                  </a:txBody>
                  <a:tcPr marL="7353" marR="7353" marT="7353" marB="0" anchor="b"/>
                </a:tc>
                <a:tc>
                  <a:txBody>
                    <a:bodyPr/>
                    <a:lstStyle/>
                    <a:p>
                      <a:pPr algn="l" fontAlgn="b"/>
                      <a:r>
                        <a:rPr lang="en-US" sz="800" u="none" strike="noStrike">
                          <a:effectLst/>
                        </a:rPr>
                        <a:t> $                                16,833.34 </a:t>
                      </a:r>
                      <a:endParaRPr lang="en-US" sz="800" b="0" i="0" u="none" strike="noStrike">
                        <a:solidFill>
                          <a:srgbClr val="000000"/>
                        </a:solidFill>
                        <a:effectLst/>
                        <a:latin typeface="Calibri" panose="020F0502020204030204" pitchFamily="34" charset="0"/>
                      </a:endParaRPr>
                    </a:p>
                  </a:txBody>
                  <a:tcPr marL="7353" marR="7353" marT="7353" marB="0" anchor="b"/>
                </a:tc>
                <a:tc>
                  <a:txBody>
                    <a:bodyPr/>
                    <a:lstStyle/>
                    <a:p>
                      <a:pPr algn="l" fontAlgn="b"/>
                      <a:r>
                        <a:rPr lang="en-US" sz="800" u="none" strike="noStrike">
                          <a:effectLst/>
                        </a:rPr>
                        <a:t> $                              15,946.87 </a:t>
                      </a:r>
                      <a:endParaRPr lang="en-US" sz="800" b="0" i="0" u="none" strike="noStrike">
                        <a:solidFill>
                          <a:srgbClr val="000000"/>
                        </a:solidFill>
                        <a:effectLst/>
                        <a:latin typeface="Calibri" panose="020F0502020204030204" pitchFamily="34" charset="0"/>
                      </a:endParaRPr>
                    </a:p>
                  </a:txBody>
                  <a:tcPr marL="7353" marR="7353" marT="7353" marB="0" anchor="b"/>
                </a:tc>
                <a:tc>
                  <a:txBody>
                    <a:bodyPr/>
                    <a:lstStyle/>
                    <a:p>
                      <a:pPr algn="l" fontAlgn="b"/>
                      <a:r>
                        <a:rPr lang="en-US" sz="800" u="none" strike="noStrike">
                          <a:effectLst/>
                        </a:rPr>
                        <a:t> $                                      886.47 </a:t>
                      </a:r>
                      <a:endParaRPr lang="en-US" sz="800" b="0" i="0" u="none" strike="noStrike">
                        <a:solidFill>
                          <a:srgbClr val="000000"/>
                        </a:solidFill>
                        <a:effectLst/>
                        <a:latin typeface="Calibri" panose="020F0502020204030204" pitchFamily="34" charset="0"/>
                      </a:endParaRPr>
                    </a:p>
                  </a:txBody>
                  <a:tcPr marL="7353" marR="7353" marT="7353" marB="0" anchor="b"/>
                </a:tc>
                <a:extLst>
                  <a:ext uri="{0D108BD9-81ED-4DB2-BD59-A6C34878D82A}">
                    <a16:rowId xmlns:a16="http://schemas.microsoft.com/office/drawing/2014/main" val="85996162"/>
                  </a:ext>
                </a:extLst>
              </a:tr>
              <a:tr h="315542">
                <a:tc>
                  <a:txBody>
                    <a:bodyPr/>
                    <a:lstStyle/>
                    <a:p>
                      <a:pPr algn="l" fontAlgn="b"/>
                      <a:r>
                        <a:rPr lang="en-US" sz="800" u="none" strike="noStrike">
                          <a:effectLst/>
                        </a:rPr>
                        <a:t>UTILITIES  GAS &amp; ELECTRIC</a:t>
                      </a:r>
                      <a:endParaRPr lang="en-US" sz="800" b="0" i="0" u="none" strike="noStrike">
                        <a:solidFill>
                          <a:srgbClr val="000000"/>
                        </a:solidFill>
                        <a:effectLst/>
                        <a:latin typeface="Calibri" panose="020F0502020204030204" pitchFamily="34" charset="0"/>
                      </a:endParaRPr>
                    </a:p>
                  </a:txBody>
                  <a:tcPr marL="7353" marR="7353" marT="7353" marB="0" anchor="b"/>
                </a:tc>
                <a:tc>
                  <a:txBody>
                    <a:bodyPr/>
                    <a:lstStyle/>
                    <a:p>
                      <a:pPr algn="l" fontAlgn="b"/>
                      <a:r>
                        <a:rPr lang="en-US" sz="800" u="none" strike="noStrike">
                          <a:effectLst/>
                        </a:rPr>
                        <a:t> $                                48,458.97 </a:t>
                      </a:r>
                      <a:endParaRPr lang="en-US" sz="800" b="0" i="0" u="none" strike="noStrike">
                        <a:solidFill>
                          <a:srgbClr val="000000"/>
                        </a:solidFill>
                        <a:effectLst/>
                        <a:latin typeface="Calibri" panose="020F0502020204030204" pitchFamily="34" charset="0"/>
                      </a:endParaRPr>
                    </a:p>
                  </a:txBody>
                  <a:tcPr marL="7353" marR="7353" marT="7353" marB="0" anchor="b"/>
                </a:tc>
                <a:tc>
                  <a:txBody>
                    <a:bodyPr/>
                    <a:lstStyle/>
                    <a:p>
                      <a:pPr algn="l" fontAlgn="b"/>
                      <a:r>
                        <a:rPr lang="en-US" sz="800" u="none" strike="noStrike">
                          <a:effectLst/>
                        </a:rPr>
                        <a:t> $                              28,811.55 </a:t>
                      </a:r>
                      <a:endParaRPr lang="en-US" sz="800" b="0" i="0" u="none" strike="noStrike">
                        <a:solidFill>
                          <a:srgbClr val="000000"/>
                        </a:solidFill>
                        <a:effectLst/>
                        <a:latin typeface="Calibri" panose="020F0502020204030204" pitchFamily="34" charset="0"/>
                      </a:endParaRPr>
                    </a:p>
                  </a:txBody>
                  <a:tcPr marL="7353" marR="7353" marT="7353" marB="0" anchor="b"/>
                </a:tc>
                <a:tc>
                  <a:txBody>
                    <a:bodyPr/>
                    <a:lstStyle/>
                    <a:p>
                      <a:pPr algn="l" fontAlgn="b"/>
                      <a:r>
                        <a:rPr lang="en-US" sz="800" u="none" strike="noStrike">
                          <a:effectLst/>
                        </a:rPr>
                        <a:t> $                                19,647.42 </a:t>
                      </a:r>
                      <a:endParaRPr lang="en-US" sz="800" b="0" i="0" u="none" strike="noStrike">
                        <a:solidFill>
                          <a:srgbClr val="000000"/>
                        </a:solidFill>
                        <a:effectLst/>
                        <a:latin typeface="Calibri" panose="020F0502020204030204" pitchFamily="34" charset="0"/>
                      </a:endParaRPr>
                    </a:p>
                  </a:txBody>
                  <a:tcPr marL="7353" marR="7353" marT="7353" marB="0" anchor="b"/>
                </a:tc>
                <a:extLst>
                  <a:ext uri="{0D108BD9-81ED-4DB2-BD59-A6C34878D82A}">
                    <a16:rowId xmlns:a16="http://schemas.microsoft.com/office/drawing/2014/main" val="2269676630"/>
                  </a:ext>
                </a:extLst>
              </a:tr>
              <a:tr h="315542">
                <a:tc>
                  <a:txBody>
                    <a:bodyPr/>
                    <a:lstStyle/>
                    <a:p>
                      <a:pPr algn="l" fontAlgn="b"/>
                      <a:r>
                        <a:rPr lang="en-US" sz="800" u="none" strike="noStrike">
                          <a:effectLst/>
                        </a:rPr>
                        <a:t>UTILITIES  SOLID WASTE</a:t>
                      </a:r>
                      <a:endParaRPr lang="en-US" sz="800" b="0" i="0" u="none" strike="noStrike">
                        <a:solidFill>
                          <a:srgbClr val="000000"/>
                        </a:solidFill>
                        <a:effectLst/>
                        <a:latin typeface="Calibri" panose="020F0502020204030204" pitchFamily="34" charset="0"/>
                      </a:endParaRPr>
                    </a:p>
                  </a:txBody>
                  <a:tcPr marL="7353" marR="7353" marT="7353" marB="0" anchor="b"/>
                </a:tc>
                <a:tc>
                  <a:txBody>
                    <a:bodyPr/>
                    <a:lstStyle/>
                    <a:p>
                      <a:pPr algn="l" fontAlgn="b"/>
                      <a:r>
                        <a:rPr lang="en-US" sz="800" u="none" strike="noStrike">
                          <a:effectLst/>
                        </a:rPr>
                        <a:t> $                                  7,906.59 </a:t>
                      </a:r>
                      <a:endParaRPr lang="en-US" sz="800" b="0" i="0" u="none" strike="noStrike">
                        <a:solidFill>
                          <a:srgbClr val="000000"/>
                        </a:solidFill>
                        <a:effectLst/>
                        <a:latin typeface="Calibri" panose="020F0502020204030204" pitchFamily="34" charset="0"/>
                      </a:endParaRPr>
                    </a:p>
                  </a:txBody>
                  <a:tcPr marL="7353" marR="7353" marT="7353" marB="0" anchor="b"/>
                </a:tc>
                <a:tc>
                  <a:txBody>
                    <a:bodyPr/>
                    <a:lstStyle/>
                    <a:p>
                      <a:pPr algn="l" fontAlgn="b"/>
                      <a:r>
                        <a:rPr lang="en-US" sz="800" u="none" strike="noStrike">
                          <a:effectLst/>
                        </a:rPr>
                        <a:t> $                                1,903.51 </a:t>
                      </a:r>
                      <a:endParaRPr lang="en-US" sz="800" b="0" i="0" u="none" strike="noStrike">
                        <a:solidFill>
                          <a:srgbClr val="000000"/>
                        </a:solidFill>
                        <a:effectLst/>
                        <a:latin typeface="Calibri" panose="020F0502020204030204" pitchFamily="34" charset="0"/>
                      </a:endParaRPr>
                    </a:p>
                  </a:txBody>
                  <a:tcPr marL="7353" marR="7353" marT="7353" marB="0" anchor="b"/>
                </a:tc>
                <a:tc>
                  <a:txBody>
                    <a:bodyPr/>
                    <a:lstStyle/>
                    <a:p>
                      <a:pPr algn="l" fontAlgn="b"/>
                      <a:r>
                        <a:rPr lang="en-US" sz="800" u="none" strike="noStrike">
                          <a:effectLst/>
                        </a:rPr>
                        <a:t> $                                  6,003.08 </a:t>
                      </a:r>
                      <a:endParaRPr lang="en-US" sz="800" b="0" i="0" u="none" strike="noStrike">
                        <a:solidFill>
                          <a:srgbClr val="000000"/>
                        </a:solidFill>
                        <a:effectLst/>
                        <a:latin typeface="Calibri" panose="020F0502020204030204" pitchFamily="34" charset="0"/>
                      </a:endParaRPr>
                    </a:p>
                  </a:txBody>
                  <a:tcPr marL="7353" marR="7353" marT="7353" marB="0" anchor="b"/>
                </a:tc>
                <a:extLst>
                  <a:ext uri="{0D108BD9-81ED-4DB2-BD59-A6C34878D82A}">
                    <a16:rowId xmlns:a16="http://schemas.microsoft.com/office/drawing/2014/main" val="1117510652"/>
                  </a:ext>
                </a:extLst>
              </a:tr>
              <a:tr h="315542">
                <a:tc>
                  <a:txBody>
                    <a:bodyPr/>
                    <a:lstStyle/>
                    <a:p>
                      <a:pPr algn="l" fontAlgn="b"/>
                      <a:r>
                        <a:rPr lang="en-US" sz="800" u="none" strike="noStrike">
                          <a:effectLst/>
                        </a:rPr>
                        <a:t>UTILITIES OTHER</a:t>
                      </a:r>
                      <a:endParaRPr lang="en-US" sz="800" b="0" i="0" u="none" strike="noStrike">
                        <a:solidFill>
                          <a:srgbClr val="000000"/>
                        </a:solidFill>
                        <a:effectLst/>
                        <a:latin typeface="Calibri" panose="020F0502020204030204" pitchFamily="34" charset="0"/>
                      </a:endParaRPr>
                    </a:p>
                  </a:txBody>
                  <a:tcPr marL="7353" marR="7353" marT="7353" marB="0" anchor="b"/>
                </a:tc>
                <a:tc>
                  <a:txBody>
                    <a:bodyPr/>
                    <a:lstStyle/>
                    <a:p>
                      <a:pPr algn="l" fontAlgn="b"/>
                      <a:r>
                        <a:rPr lang="en-US" sz="800" u="none" strike="noStrike">
                          <a:effectLst/>
                        </a:rPr>
                        <a:t> $                                14,585.73 </a:t>
                      </a:r>
                      <a:endParaRPr lang="en-US" sz="800" b="0" i="0" u="none" strike="noStrike">
                        <a:solidFill>
                          <a:srgbClr val="000000"/>
                        </a:solidFill>
                        <a:effectLst/>
                        <a:latin typeface="Calibri" panose="020F0502020204030204" pitchFamily="34" charset="0"/>
                      </a:endParaRPr>
                    </a:p>
                  </a:txBody>
                  <a:tcPr marL="7353" marR="7353" marT="7353" marB="0" anchor="b"/>
                </a:tc>
                <a:tc>
                  <a:txBody>
                    <a:bodyPr/>
                    <a:lstStyle/>
                    <a:p>
                      <a:pPr algn="l" fontAlgn="b"/>
                      <a:r>
                        <a:rPr lang="en-US" sz="800" u="none" strike="noStrike">
                          <a:effectLst/>
                        </a:rPr>
                        <a:t> $                              14,725.57 </a:t>
                      </a:r>
                      <a:endParaRPr lang="en-US" sz="800" b="0" i="0" u="none" strike="noStrike">
                        <a:solidFill>
                          <a:srgbClr val="000000"/>
                        </a:solidFill>
                        <a:effectLst/>
                        <a:latin typeface="Calibri" panose="020F0502020204030204" pitchFamily="34" charset="0"/>
                      </a:endParaRPr>
                    </a:p>
                  </a:txBody>
                  <a:tcPr marL="7353" marR="7353" marT="7353" marB="0" anchor="b"/>
                </a:tc>
                <a:tc>
                  <a:txBody>
                    <a:bodyPr/>
                    <a:lstStyle/>
                    <a:p>
                      <a:pPr algn="l" fontAlgn="b"/>
                      <a:r>
                        <a:rPr lang="en-US" sz="800" u="none" strike="noStrike">
                          <a:effectLst/>
                        </a:rPr>
                        <a:t> $                                   (139.84)</a:t>
                      </a:r>
                      <a:endParaRPr lang="en-US" sz="800" b="0" i="0" u="none" strike="noStrike">
                        <a:solidFill>
                          <a:srgbClr val="000000"/>
                        </a:solidFill>
                        <a:effectLst/>
                        <a:latin typeface="Calibri" panose="020F0502020204030204" pitchFamily="34" charset="0"/>
                      </a:endParaRPr>
                    </a:p>
                  </a:txBody>
                  <a:tcPr marL="7353" marR="7353" marT="7353" marB="0" anchor="b"/>
                </a:tc>
                <a:extLst>
                  <a:ext uri="{0D108BD9-81ED-4DB2-BD59-A6C34878D82A}">
                    <a16:rowId xmlns:a16="http://schemas.microsoft.com/office/drawing/2014/main" val="1774326476"/>
                  </a:ext>
                </a:extLst>
              </a:tr>
              <a:tr h="315542">
                <a:tc>
                  <a:txBody>
                    <a:bodyPr/>
                    <a:lstStyle/>
                    <a:p>
                      <a:pPr algn="l" fontAlgn="b"/>
                      <a:r>
                        <a:rPr lang="en-US" sz="800" u="none" strike="noStrike">
                          <a:effectLst/>
                        </a:rPr>
                        <a:t>UTILITIES TELEPHONE</a:t>
                      </a:r>
                      <a:endParaRPr lang="en-US" sz="800" b="0" i="0" u="none" strike="noStrike">
                        <a:solidFill>
                          <a:srgbClr val="000000"/>
                        </a:solidFill>
                        <a:effectLst/>
                        <a:latin typeface="Calibri" panose="020F0502020204030204" pitchFamily="34" charset="0"/>
                      </a:endParaRPr>
                    </a:p>
                  </a:txBody>
                  <a:tcPr marL="7353" marR="7353" marT="7353" marB="0" anchor="b"/>
                </a:tc>
                <a:tc>
                  <a:txBody>
                    <a:bodyPr/>
                    <a:lstStyle/>
                    <a:p>
                      <a:pPr algn="l" fontAlgn="b"/>
                      <a:r>
                        <a:rPr lang="en-US" sz="800" u="none" strike="noStrike">
                          <a:effectLst/>
                        </a:rPr>
                        <a:t> $                                  6,609.87 </a:t>
                      </a:r>
                      <a:endParaRPr lang="en-US" sz="800" b="0" i="0" u="none" strike="noStrike">
                        <a:solidFill>
                          <a:srgbClr val="000000"/>
                        </a:solidFill>
                        <a:effectLst/>
                        <a:latin typeface="Calibri" panose="020F0502020204030204" pitchFamily="34" charset="0"/>
                      </a:endParaRPr>
                    </a:p>
                  </a:txBody>
                  <a:tcPr marL="7353" marR="7353" marT="7353" marB="0" anchor="b"/>
                </a:tc>
                <a:tc>
                  <a:txBody>
                    <a:bodyPr/>
                    <a:lstStyle/>
                    <a:p>
                      <a:pPr algn="l" fontAlgn="b"/>
                      <a:r>
                        <a:rPr lang="en-US" sz="800" u="none" strike="noStrike">
                          <a:effectLst/>
                        </a:rPr>
                        <a:t> $                                6,157.27 </a:t>
                      </a:r>
                      <a:endParaRPr lang="en-US" sz="800" b="0" i="0" u="none" strike="noStrike">
                        <a:solidFill>
                          <a:srgbClr val="000000"/>
                        </a:solidFill>
                        <a:effectLst/>
                        <a:latin typeface="Calibri" panose="020F0502020204030204" pitchFamily="34" charset="0"/>
                      </a:endParaRPr>
                    </a:p>
                  </a:txBody>
                  <a:tcPr marL="7353" marR="7353" marT="7353" marB="0" anchor="b"/>
                </a:tc>
                <a:tc>
                  <a:txBody>
                    <a:bodyPr/>
                    <a:lstStyle/>
                    <a:p>
                      <a:pPr algn="l" fontAlgn="b"/>
                      <a:r>
                        <a:rPr lang="en-US" sz="800" u="none" strike="noStrike">
                          <a:effectLst/>
                        </a:rPr>
                        <a:t> $                                      452.60 </a:t>
                      </a:r>
                      <a:endParaRPr lang="en-US" sz="800" b="0" i="0" u="none" strike="noStrike">
                        <a:solidFill>
                          <a:srgbClr val="000000"/>
                        </a:solidFill>
                        <a:effectLst/>
                        <a:latin typeface="Calibri" panose="020F0502020204030204" pitchFamily="34" charset="0"/>
                      </a:endParaRPr>
                    </a:p>
                  </a:txBody>
                  <a:tcPr marL="7353" marR="7353" marT="7353" marB="0" anchor="b"/>
                </a:tc>
                <a:extLst>
                  <a:ext uri="{0D108BD9-81ED-4DB2-BD59-A6C34878D82A}">
                    <a16:rowId xmlns:a16="http://schemas.microsoft.com/office/drawing/2014/main" val="2205115309"/>
                  </a:ext>
                </a:extLst>
              </a:tr>
              <a:tr h="315542">
                <a:tc>
                  <a:txBody>
                    <a:bodyPr/>
                    <a:lstStyle/>
                    <a:p>
                      <a:pPr algn="l" fontAlgn="b"/>
                      <a:r>
                        <a:rPr lang="en-US" sz="800" u="none" strike="noStrike">
                          <a:effectLst/>
                        </a:rPr>
                        <a:t>TOTAL</a:t>
                      </a:r>
                      <a:endParaRPr lang="en-US" sz="800" b="0" i="0" u="none" strike="noStrike">
                        <a:solidFill>
                          <a:srgbClr val="000000"/>
                        </a:solidFill>
                        <a:effectLst/>
                        <a:latin typeface="Calibri" panose="020F0502020204030204" pitchFamily="34" charset="0"/>
                      </a:endParaRPr>
                    </a:p>
                  </a:txBody>
                  <a:tcPr marL="7353" marR="7353" marT="7353" marB="0" anchor="b"/>
                </a:tc>
                <a:tc>
                  <a:txBody>
                    <a:bodyPr/>
                    <a:lstStyle/>
                    <a:p>
                      <a:pPr algn="l" fontAlgn="b"/>
                      <a:r>
                        <a:rPr lang="en-US" sz="800" u="none" strike="noStrike">
                          <a:effectLst/>
                        </a:rPr>
                        <a:t> $                              308,516.04 </a:t>
                      </a:r>
                      <a:endParaRPr lang="en-US" sz="800" b="0" i="0" u="none" strike="noStrike">
                        <a:solidFill>
                          <a:srgbClr val="000000"/>
                        </a:solidFill>
                        <a:effectLst/>
                        <a:latin typeface="Calibri" panose="020F0502020204030204" pitchFamily="34" charset="0"/>
                      </a:endParaRPr>
                    </a:p>
                  </a:txBody>
                  <a:tcPr marL="7353" marR="7353" marT="7353" marB="0" anchor="b"/>
                </a:tc>
                <a:tc>
                  <a:txBody>
                    <a:bodyPr/>
                    <a:lstStyle/>
                    <a:p>
                      <a:pPr algn="l" fontAlgn="b"/>
                      <a:r>
                        <a:rPr lang="en-US" sz="800" u="none" strike="noStrike">
                          <a:effectLst/>
                        </a:rPr>
                        <a:t> $                            241,961.88 </a:t>
                      </a:r>
                      <a:endParaRPr lang="en-US" sz="800" b="0" i="0" u="none" strike="noStrike">
                        <a:solidFill>
                          <a:srgbClr val="000000"/>
                        </a:solidFill>
                        <a:effectLst/>
                        <a:latin typeface="Calibri" panose="020F0502020204030204" pitchFamily="34" charset="0"/>
                      </a:endParaRPr>
                    </a:p>
                  </a:txBody>
                  <a:tcPr marL="7353" marR="7353" marT="7353" marB="0" anchor="b"/>
                </a:tc>
                <a:tc>
                  <a:txBody>
                    <a:bodyPr/>
                    <a:lstStyle/>
                    <a:p>
                      <a:pPr algn="l" fontAlgn="b"/>
                      <a:r>
                        <a:rPr lang="en-US" sz="800" u="none" strike="noStrike">
                          <a:effectLst/>
                        </a:rPr>
                        <a:t> $                                66,554.16 </a:t>
                      </a:r>
                      <a:endParaRPr lang="en-US" sz="800" b="0" i="0" u="none" strike="noStrike">
                        <a:solidFill>
                          <a:srgbClr val="000000"/>
                        </a:solidFill>
                        <a:effectLst/>
                        <a:latin typeface="Calibri" panose="020F0502020204030204" pitchFamily="34" charset="0"/>
                      </a:endParaRPr>
                    </a:p>
                  </a:txBody>
                  <a:tcPr marL="7353" marR="7353" marT="7353" marB="0" anchor="b"/>
                </a:tc>
                <a:extLst>
                  <a:ext uri="{0D108BD9-81ED-4DB2-BD59-A6C34878D82A}">
                    <a16:rowId xmlns:a16="http://schemas.microsoft.com/office/drawing/2014/main" val="3523586686"/>
                  </a:ext>
                </a:extLst>
              </a:tr>
              <a:tr h="174332">
                <a:tc>
                  <a:txBody>
                    <a:bodyPr/>
                    <a:lstStyle/>
                    <a:p>
                      <a:pPr algn="l" fontAlgn="b"/>
                      <a:endParaRPr lang="en-US" sz="800" b="0" i="0" u="none" strike="noStrike">
                        <a:solidFill>
                          <a:srgbClr val="000000"/>
                        </a:solidFill>
                        <a:effectLst/>
                        <a:latin typeface="Calibri" panose="020F0502020204030204" pitchFamily="34" charset="0"/>
                      </a:endParaRPr>
                    </a:p>
                  </a:txBody>
                  <a:tcPr marL="7353" marR="7353" marT="7353"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53" marR="7353" marT="7353"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53" marR="7353" marT="7353"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53" marR="7353" marT="7353" marB="0" anchor="b"/>
                </a:tc>
                <a:extLst>
                  <a:ext uri="{0D108BD9-81ED-4DB2-BD59-A6C34878D82A}">
                    <a16:rowId xmlns:a16="http://schemas.microsoft.com/office/drawing/2014/main" val="811041191"/>
                  </a:ext>
                </a:extLst>
              </a:tr>
              <a:tr h="174332">
                <a:tc>
                  <a:txBody>
                    <a:bodyPr/>
                    <a:lstStyle/>
                    <a:p>
                      <a:pPr algn="l" fontAlgn="b"/>
                      <a:endParaRPr lang="en-US" sz="800" b="0" i="0" u="none" strike="noStrike">
                        <a:solidFill>
                          <a:srgbClr val="000000"/>
                        </a:solidFill>
                        <a:effectLst/>
                        <a:latin typeface="Calibri" panose="020F0502020204030204" pitchFamily="34" charset="0"/>
                      </a:endParaRPr>
                    </a:p>
                  </a:txBody>
                  <a:tcPr marL="7353" marR="7353" marT="7353"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53" marR="7353" marT="7353"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53" marR="7353" marT="7353"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53" marR="7353" marT="7353" marB="0" anchor="b"/>
                </a:tc>
                <a:extLst>
                  <a:ext uri="{0D108BD9-81ED-4DB2-BD59-A6C34878D82A}">
                    <a16:rowId xmlns:a16="http://schemas.microsoft.com/office/drawing/2014/main" val="3372385743"/>
                  </a:ext>
                </a:extLst>
              </a:tr>
              <a:tr h="315542">
                <a:tc>
                  <a:txBody>
                    <a:bodyPr/>
                    <a:lstStyle/>
                    <a:p>
                      <a:pPr algn="l" fontAlgn="b"/>
                      <a:r>
                        <a:rPr lang="en-US" sz="800" u="none" strike="noStrike">
                          <a:effectLst/>
                        </a:rPr>
                        <a:t>TOTAL OVERHEAD/ YEAR</a:t>
                      </a:r>
                      <a:endParaRPr lang="en-US" sz="800" b="0" i="0" u="none" strike="noStrike">
                        <a:solidFill>
                          <a:srgbClr val="000000"/>
                        </a:solidFill>
                        <a:effectLst/>
                        <a:latin typeface="Calibri" panose="020F0502020204030204" pitchFamily="34" charset="0"/>
                      </a:endParaRPr>
                    </a:p>
                  </a:txBody>
                  <a:tcPr marL="7353" marR="7353" marT="7353" marB="0" anchor="b"/>
                </a:tc>
                <a:tc>
                  <a:txBody>
                    <a:bodyPr/>
                    <a:lstStyle/>
                    <a:p>
                      <a:pPr algn="l" fontAlgn="b"/>
                      <a:r>
                        <a:rPr lang="en-US" sz="800" u="none" strike="noStrike">
                          <a:effectLst/>
                        </a:rPr>
                        <a:t> $                              308,516.04 </a:t>
                      </a:r>
                      <a:endParaRPr lang="en-US" sz="800" b="0" i="0" u="none" strike="noStrike">
                        <a:solidFill>
                          <a:srgbClr val="000000"/>
                        </a:solidFill>
                        <a:effectLst/>
                        <a:latin typeface="Calibri" panose="020F0502020204030204" pitchFamily="34" charset="0"/>
                      </a:endParaRPr>
                    </a:p>
                  </a:txBody>
                  <a:tcPr marL="7353" marR="7353" marT="7353" marB="0" anchor="b"/>
                </a:tc>
                <a:tc>
                  <a:txBody>
                    <a:bodyPr/>
                    <a:lstStyle/>
                    <a:p>
                      <a:pPr algn="l" fontAlgn="b"/>
                      <a:r>
                        <a:rPr lang="en-US" sz="800" u="none" strike="noStrike">
                          <a:effectLst/>
                        </a:rPr>
                        <a:t> $                            241,961.88 </a:t>
                      </a:r>
                      <a:endParaRPr lang="en-US" sz="800" b="0" i="0" u="none" strike="noStrike">
                        <a:solidFill>
                          <a:srgbClr val="000000"/>
                        </a:solidFill>
                        <a:effectLst/>
                        <a:latin typeface="Calibri" panose="020F0502020204030204" pitchFamily="34" charset="0"/>
                      </a:endParaRPr>
                    </a:p>
                  </a:txBody>
                  <a:tcPr marL="7353" marR="7353" marT="7353" marB="0" anchor="b"/>
                </a:tc>
                <a:tc>
                  <a:txBody>
                    <a:bodyPr/>
                    <a:lstStyle/>
                    <a:p>
                      <a:pPr algn="r" fontAlgn="b"/>
                      <a:r>
                        <a:rPr lang="en-US" sz="800" u="none" strike="noStrike">
                          <a:effectLst/>
                        </a:rPr>
                        <a:t>22%</a:t>
                      </a:r>
                      <a:endParaRPr lang="en-US" sz="800" b="0" i="0" u="none" strike="noStrike">
                        <a:solidFill>
                          <a:srgbClr val="000000"/>
                        </a:solidFill>
                        <a:effectLst/>
                        <a:latin typeface="Calibri" panose="020F0502020204030204" pitchFamily="34" charset="0"/>
                      </a:endParaRPr>
                    </a:p>
                  </a:txBody>
                  <a:tcPr marL="7353" marR="7353" marT="7353" marB="0" anchor="b"/>
                </a:tc>
                <a:extLst>
                  <a:ext uri="{0D108BD9-81ED-4DB2-BD59-A6C34878D82A}">
                    <a16:rowId xmlns:a16="http://schemas.microsoft.com/office/drawing/2014/main" val="1774878500"/>
                  </a:ext>
                </a:extLst>
              </a:tr>
              <a:tr h="315542">
                <a:tc>
                  <a:txBody>
                    <a:bodyPr/>
                    <a:lstStyle/>
                    <a:p>
                      <a:pPr algn="l" fontAlgn="b"/>
                      <a:r>
                        <a:rPr lang="en-US" sz="800" u="none" strike="noStrike">
                          <a:effectLst/>
                        </a:rPr>
                        <a:t>TOTAL OVERHEAD/HOUR</a:t>
                      </a:r>
                      <a:endParaRPr lang="en-US" sz="800" b="0" i="0" u="none" strike="noStrike">
                        <a:solidFill>
                          <a:srgbClr val="000000"/>
                        </a:solidFill>
                        <a:effectLst/>
                        <a:latin typeface="Calibri" panose="020F0502020204030204" pitchFamily="34" charset="0"/>
                      </a:endParaRPr>
                    </a:p>
                  </a:txBody>
                  <a:tcPr marL="7353" marR="7353" marT="7353" marB="0" anchor="b"/>
                </a:tc>
                <a:tc>
                  <a:txBody>
                    <a:bodyPr/>
                    <a:lstStyle/>
                    <a:p>
                      <a:pPr algn="l" fontAlgn="b"/>
                      <a:r>
                        <a:rPr lang="en-US" sz="800" u="none" strike="noStrike">
                          <a:effectLst/>
                        </a:rPr>
                        <a:t> $                                      148.33 </a:t>
                      </a:r>
                      <a:endParaRPr lang="en-US" sz="800" b="0" i="0" u="none" strike="noStrike">
                        <a:solidFill>
                          <a:srgbClr val="000000"/>
                        </a:solidFill>
                        <a:effectLst/>
                        <a:latin typeface="Calibri" panose="020F0502020204030204" pitchFamily="34" charset="0"/>
                      </a:endParaRPr>
                    </a:p>
                  </a:txBody>
                  <a:tcPr marL="7353" marR="7353" marT="7353" marB="0" anchor="b"/>
                </a:tc>
                <a:tc>
                  <a:txBody>
                    <a:bodyPr/>
                    <a:lstStyle/>
                    <a:p>
                      <a:pPr algn="l" fontAlgn="b"/>
                      <a:r>
                        <a:rPr lang="en-US" sz="800" u="none" strike="noStrike">
                          <a:effectLst/>
                        </a:rPr>
                        <a:t> $                                    116.33 </a:t>
                      </a:r>
                      <a:endParaRPr lang="en-US" sz="800" b="0" i="0" u="none" strike="noStrike">
                        <a:solidFill>
                          <a:srgbClr val="000000"/>
                        </a:solidFill>
                        <a:effectLst/>
                        <a:latin typeface="Calibri" panose="020F0502020204030204" pitchFamily="34" charset="0"/>
                      </a:endParaRPr>
                    </a:p>
                  </a:txBody>
                  <a:tcPr marL="7353" marR="7353" marT="7353"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7353" marR="7353" marT="7353" marB="0" anchor="b"/>
                </a:tc>
                <a:extLst>
                  <a:ext uri="{0D108BD9-81ED-4DB2-BD59-A6C34878D82A}">
                    <a16:rowId xmlns:a16="http://schemas.microsoft.com/office/drawing/2014/main" val="273202443"/>
                  </a:ext>
                </a:extLst>
              </a:tr>
            </a:tbl>
          </a:graphicData>
        </a:graphic>
      </p:graphicFrame>
      <p:sp>
        <p:nvSpPr>
          <p:cNvPr id="3" name="Oval 2">
            <a:extLst>
              <a:ext uri="{FF2B5EF4-FFF2-40B4-BE49-F238E27FC236}">
                <a16:creationId xmlns:a16="http://schemas.microsoft.com/office/drawing/2014/main" id="{F2910F04-639D-46F9-A8C3-A76057DEA34C}"/>
              </a:ext>
            </a:extLst>
          </p:cNvPr>
          <p:cNvSpPr/>
          <p:nvPr/>
        </p:nvSpPr>
        <p:spPr>
          <a:xfrm>
            <a:off x="6477000" y="5791200"/>
            <a:ext cx="924152" cy="533400"/>
          </a:xfrm>
          <a:prstGeom prst="ellipse">
            <a:avLst/>
          </a:prstGeom>
          <a:noFill/>
          <a:ln w="57150">
            <a:solidFill>
              <a:srgbClr val="FF000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101430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TM02900722[[fn=Ion Boardroom]]</Template>
  <TotalTime>6395</TotalTime>
  <Words>2433</Words>
  <Application>Microsoft Office PowerPoint</Application>
  <PresentationFormat>On-screen Show (4:3)</PresentationFormat>
  <Paragraphs>418</Paragraphs>
  <Slides>25</Slides>
  <Notes>0</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25</vt:i4>
      </vt:variant>
    </vt:vector>
  </HeadingPairs>
  <TitlesOfParts>
    <vt:vector size="41" baseType="lpstr">
      <vt:lpstr>Arial</vt:lpstr>
      <vt:lpstr>Arial Narrow</vt:lpstr>
      <vt:lpstr>BlinkMacSystemFont</vt:lpstr>
      <vt:lpstr>Calibri</vt:lpstr>
      <vt:lpstr>Calibri Light</vt:lpstr>
      <vt:lpstr>Eras Demi ITC</vt:lpstr>
      <vt:lpstr>Google Sans</vt:lpstr>
      <vt:lpstr>Lato</vt:lpstr>
      <vt:lpstr>Lava Std</vt:lpstr>
      <vt:lpstr>Open Sans</vt:lpstr>
      <vt:lpstr>Poppins</vt:lpstr>
      <vt:lpstr>PT Serif</vt:lpstr>
      <vt:lpstr>Roboto</vt:lpstr>
      <vt:lpstr>SourceSansPro</vt:lpstr>
      <vt:lpstr>Wingdings</vt:lpstr>
      <vt:lpstr>Office Theme</vt:lpstr>
      <vt:lpstr>FIGURING COST OF PROCESSING/PRODUCTION</vt:lpstr>
      <vt:lpstr>MOST IMPORTANT POINT OF THIS CLASS</vt:lpstr>
      <vt:lpstr>WHAT BASIC INFORMATION DO I NEED TO KNOW?</vt:lpstr>
      <vt:lpstr>WHAT ARE OVERHEAD EXPENSES?</vt:lpstr>
      <vt:lpstr>WHAT ARE LABOR COSTS?</vt:lpstr>
      <vt:lpstr>WHAT ARE COST OF GOODS?</vt:lpstr>
      <vt:lpstr>PowerPoint Presentation</vt:lpstr>
      <vt:lpstr>HOW DO I FIGURE AVERAGE OVERHEAD PER HOUR?</vt:lpstr>
      <vt:lpstr>PowerPoint Presentation</vt:lpstr>
      <vt:lpstr>HOW DO I FIGURE HOURLY COST OF LABOR?</vt:lpstr>
      <vt:lpstr>PowerPoint Presentation</vt:lpstr>
      <vt:lpstr>HOW DO I FIGURE COGS?</vt:lpstr>
      <vt:lpstr>WHAT IS BREAK EVEN?</vt:lpstr>
      <vt:lpstr>INVOICE FOR AN 800LB HANGING ANIMAL</vt:lpstr>
      <vt:lpstr>DOES THIS WORK?</vt:lpstr>
      <vt:lpstr>MY SUGGESTION This processor should start with a 20% Markup</vt:lpstr>
      <vt:lpstr>The Difference between Markup and Margin</vt:lpstr>
      <vt:lpstr>LAZY MAN WAY— this is not the most accurate!</vt:lpstr>
      <vt:lpstr>EFFICIENCIES—IS YOUR BUSINESS RUNNING EFFICIENTLY?</vt:lpstr>
      <vt:lpstr>EFFICIENCIES—IS YOUR BUSINESS RUNNING EFFICIENTLY?</vt:lpstr>
      <vt:lpstr>CAN I JUSTIFY A NEW PIECE OF EQUIPMENT?</vt:lpstr>
      <vt:lpstr>SETTING GOALS WITH YOUR EMPLOYEES?</vt:lpstr>
      <vt:lpstr>MISTAKES TO AVOID WHEN SETTING GOALS?</vt:lpstr>
      <vt:lpstr>The Pros and Cons of Employee Incentive Programs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you Charging Enough?</dc:title>
  <dc:creator>computer</dc:creator>
  <cp:lastModifiedBy>Stephanie Frohling</cp:lastModifiedBy>
  <cp:revision>144</cp:revision>
  <dcterms:created xsi:type="dcterms:W3CDTF">2014-02-17T15:33:24Z</dcterms:created>
  <dcterms:modified xsi:type="dcterms:W3CDTF">2021-05-01T14:14:09Z</dcterms:modified>
</cp:coreProperties>
</file>